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8"/>
  </p:notesMasterIdLst>
  <p:handoutMasterIdLst>
    <p:handoutMasterId r:id="rId19"/>
  </p:handoutMasterIdLst>
  <p:sldIdLst>
    <p:sldId id="257" r:id="rId3"/>
    <p:sldId id="258" r:id="rId4"/>
    <p:sldId id="259" r:id="rId5"/>
    <p:sldId id="268" r:id="rId6"/>
    <p:sldId id="262" r:id="rId7"/>
    <p:sldId id="270" r:id="rId8"/>
    <p:sldId id="272" r:id="rId9"/>
    <p:sldId id="271" r:id="rId10"/>
    <p:sldId id="274" r:id="rId11"/>
    <p:sldId id="273" r:id="rId12"/>
    <p:sldId id="275" r:id="rId13"/>
    <p:sldId id="276" r:id="rId14"/>
    <p:sldId id="277" r:id="rId15"/>
    <p:sldId id="278" r:id="rId16"/>
    <p:sldId id="27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9" autoAdjust="0"/>
    <p:restoredTop sz="94660"/>
  </p:normalViewPr>
  <p:slideViewPr>
    <p:cSldViewPr snapToGrid="0">
      <p:cViewPr varScale="1">
        <p:scale>
          <a:sx n="87" d="100"/>
          <a:sy n="87" d="100"/>
        </p:scale>
        <p:origin x="60" y="556"/>
      </p:cViewPr>
      <p:guideLst/>
    </p:cSldViewPr>
  </p:slideViewPr>
  <p:notesTextViewPr>
    <p:cViewPr>
      <p:scale>
        <a:sx n="1" d="1"/>
        <a:sy n="1" d="1"/>
      </p:scale>
      <p:origin x="0" y="0"/>
    </p:cViewPr>
  </p:notesTextViewPr>
  <p:notesViewPr>
    <p:cSldViewPr snapToGrid="0" showGuides="1">
      <p:cViewPr varScale="1">
        <p:scale>
          <a:sx n="95" d="100"/>
          <a:sy n="95" d="100"/>
        </p:scale>
        <p:origin x="357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FE7F33-2322-4D47-92C5-BDF079D4C26E}" type="datetimeFigureOut">
              <a:rPr lang="en-US" smtClean="0"/>
              <a:t>10/9/2014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6DDCE3-E483-44ED-BB43-1D9176DEA819}" type="slidenum">
              <a:rPr lang="en-US" smtClean="0"/>
              <a:t>‹#›</a:t>
            </a:fld>
            <a:endParaRPr lang="en-US"/>
          </a:p>
        </p:txBody>
      </p:sp>
    </p:spTree>
    <p:extLst>
      <p:ext uri="{BB962C8B-B14F-4D97-AF65-F5344CB8AC3E}">
        <p14:creationId xmlns:p14="http://schemas.microsoft.com/office/powerpoint/2010/main" val="6583794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DF679E-2551-43AB-90F8-85E320B440F5}" type="datetimeFigureOut">
              <a:rPr lang="en-US" smtClean="0"/>
              <a:t>10/9/2014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0CA5D5-EFA7-4175-BF21-8F743A57C036}" type="slidenum">
              <a:rPr lang="en-US" smtClean="0"/>
              <a:t>‹#›</a:t>
            </a:fld>
            <a:endParaRPr lang="en-US"/>
          </a:p>
        </p:txBody>
      </p:sp>
    </p:spTree>
    <p:extLst>
      <p:ext uri="{BB962C8B-B14F-4D97-AF65-F5344CB8AC3E}">
        <p14:creationId xmlns:p14="http://schemas.microsoft.com/office/powerpoint/2010/main" val="1933999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764094"/>
            <a:ext cx="8229600" cy="2309327"/>
          </a:xfrm>
        </p:spPr>
        <p:txBody>
          <a:bodyPr anchor="b">
            <a:normAutofit/>
          </a:bodyPr>
          <a:lstStyle>
            <a:lvl1pPr algn="ctr">
              <a:defRPr sz="6600">
                <a:solidFill>
                  <a:schemeClr val="bg1"/>
                </a:solidFill>
                <a:effectLst>
                  <a:outerShdw blurRad="63500" algn="ctr" rotWithShape="0">
                    <a:prstClr val="black">
                      <a:alpha val="25000"/>
                    </a:prstClr>
                  </a:outerShdw>
                </a:effectLst>
              </a:defRPr>
            </a:lvl1pPr>
          </a:lstStyle>
          <a:p>
            <a:r>
              <a:rPr lang="en-US" smtClean="0"/>
              <a:t>Click to edit Master title style</a:t>
            </a:r>
            <a:endParaRPr lang="en-US"/>
          </a:p>
        </p:txBody>
      </p:sp>
      <p:sp>
        <p:nvSpPr>
          <p:cNvPr id="3" name="Subtitle 2"/>
          <p:cNvSpPr>
            <a:spLocks noGrp="1"/>
          </p:cNvSpPr>
          <p:nvPr>
            <p:ph type="subTitle" idx="1"/>
          </p:nvPr>
        </p:nvSpPr>
        <p:spPr>
          <a:xfrm>
            <a:off x="1981200" y="4213380"/>
            <a:ext cx="8229600" cy="1208314"/>
          </a:xfrm>
        </p:spPr>
        <p:txBody>
          <a:bodyPr>
            <a:normAutofit/>
          </a:bodyPr>
          <a:lstStyle>
            <a:lvl1pPr marL="0" indent="0" algn="ctr">
              <a:spcBef>
                <a:spcPts val="1200"/>
              </a:spcBef>
              <a:buNone/>
              <a:defRPr sz="2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488336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32A7D7-D560-4C43-B6F2-A7996CE5C9B9}" type="datetimeFigureOut">
              <a:rPr lang="en-US" smtClean="0"/>
              <a:t>10/9/2014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3153878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9666415" y="365125"/>
            <a:ext cx="1234440" cy="5811838"/>
          </a:xfrm>
        </p:spPr>
        <p:txBody>
          <a:bodyPr vert="eaVert"/>
          <a:lstStyle>
            <a:lvl1pPr>
              <a:defRPr/>
            </a:lvl1pPr>
          </a:lstStyle>
          <a:p>
            <a:r>
              <a:rPr lang="en-US" dirty="0" smtClean="0"/>
              <a:t>Click to edit </a:t>
            </a:r>
            <a:br>
              <a:rPr lang="en-US" dirty="0" smtClean="0"/>
            </a:br>
            <a:r>
              <a:rPr lang="en-US" dirty="0" smtClean="0"/>
              <a:t>Master title style</a:t>
            </a:r>
            <a:endParaRPr lang="en-US" dirty="0"/>
          </a:p>
        </p:txBody>
      </p:sp>
      <p:sp>
        <p:nvSpPr>
          <p:cNvPr id="3" name="Vertical Text Placeholder 2"/>
          <p:cNvSpPr>
            <a:spLocks noGrp="1"/>
          </p:cNvSpPr>
          <p:nvPr>
            <p:ph type="body" orient="vert" idx="1"/>
          </p:nvPr>
        </p:nvSpPr>
        <p:spPr>
          <a:xfrm>
            <a:off x="1295399" y="365125"/>
            <a:ext cx="799147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32A7D7-D560-4C43-B6F2-A7996CE5C9B9}" type="datetimeFigureOut">
              <a:rPr lang="en-US" smtClean="0"/>
              <a:t>10/9/2014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1908706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32A7D7-D560-4C43-B6F2-A7996CE5C9B9}" type="datetimeFigureOut">
              <a:rPr lang="en-US" smtClean="0"/>
              <a:t>10/9/2014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1124243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 y="6492332"/>
            <a:ext cx="12188952" cy="365668"/>
          </a:xfrm>
          <a:prstGeom prst="rect">
            <a:avLst/>
          </a:prstGeom>
        </p:spPr>
      </p:pic>
      <p:sp>
        <p:nvSpPr>
          <p:cNvPr id="2" name="Title 1"/>
          <p:cNvSpPr>
            <a:spLocks noGrp="1"/>
          </p:cNvSpPr>
          <p:nvPr>
            <p:ph type="title"/>
          </p:nvPr>
        </p:nvSpPr>
        <p:spPr>
          <a:xfrm>
            <a:off x="1981200" y="1764094"/>
            <a:ext cx="8229600" cy="2309327"/>
          </a:xfrm>
        </p:spPr>
        <p:txBody>
          <a:bodyPr anchor="b">
            <a:normAutofit/>
          </a:bodyPr>
          <a:lstStyle>
            <a:lvl1pPr algn="ctr">
              <a:defRPr sz="4800"/>
            </a:lvl1pPr>
          </a:lstStyle>
          <a:p>
            <a:r>
              <a:rPr lang="en-US" smtClean="0"/>
              <a:t>Click to edit Master title style</a:t>
            </a:r>
            <a:endParaRPr lang="en-US"/>
          </a:p>
        </p:txBody>
      </p:sp>
      <p:sp>
        <p:nvSpPr>
          <p:cNvPr id="3" name="Text Placeholder 2"/>
          <p:cNvSpPr>
            <a:spLocks noGrp="1"/>
          </p:cNvSpPr>
          <p:nvPr>
            <p:ph type="body" idx="1"/>
          </p:nvPr>
        </p:nvSpPr>
        <p:spPr>
          <a:xfrm>
            <a:off x="1981200" y="4213380"/>
            <a:ext cx="8229600" cy="1208314"/>
          </a:xfrm>
        </p:spPr>
        <p:txBody>
          <a:bodyPr/>
          <a:lstStyle>
            <a:lvl1pPr marL="0" indent="0" algn="ctr">
              <a:spcBef>
                <a:spcPts val="1200"/>
              </a:spcBef>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809182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95400" y="1943100"/>
            <a:ext cx="4572000" cy="42338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24600" y="1943100"/>
            <a:ext cx="4572000" cy="42338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732A7D7-D560-4C43-B6F2-A7996CE5C9B9}" type="datetimeFigureOut">
              <a:rPr lang="en-US" smtClean="0"/>
              <a:t>10/9/2014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1290471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a:xfrm>
            <a:off x="1298448" y="1776066"/>
            <a:ext cx="4572000" cy="722280"/>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8448" y="2565919"/>
            <a:ext cx="4572000" cy="36062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327648" y="1776066"/>
            <a:ext cx="4572000" cy="722280"/>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27648" y="2565919"/>
            <a:ext cx="4572000" cy="36062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732A7D7-D560-4C43-B6F2-A7996CE5C9B9}" type="datetimeFigureOut">
              <a:rPr lang="en-US" smtClean="0"/>
              <a:t>10/9/2014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3803005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732A7D7-D560-4C43-B6F2-A7996CE5C9B9}" type="datetimeFigureOut">
              <a:rPr lang="en-US" smtClean="0"/>
              <a:t>10/9/2014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3704429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32A7D7-D560-4C43-B6F2-A7996CE5C9B9}" type="datetimeFigureOut">
              <a:rPr lang="en-US" smtClean="0"/>
              <a:t>10/9/2014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2660766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2648" y="1981200"/>
            <a:ext cx="4114800" cy="18288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1600" y="685800"/>
            <a:ext cx="6400800" cy="54864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600" y="3943441"/>
            <a:ext cx="4114800" cy="18288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732A7D7-D560-4C43-B6F2-A7996CE5C9B9}" type="datetimeFigureOut">
              <a:rPr lang="en-US" smtClean="0"/>
              <a:t>10/9/2014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41E28F-C526-4978-8D63-D21257ECD59D}" type="slidenum">
              <a:rPr lang="en-US" smtClean="0"/>
              <a:t>‹#›</a:t>
            </a:fld>
            <a:endParaRPr lang="en-US"/>
          </a:p>
        </p:txBody>
      </p:sp>
    </p:spTree>
    <p:extLst>
      <p:ext uri="{BB962C8B-B14F-4D97-AF65-F5344CB8AC3E}">
        <p14:creationId xmlns:p14="http://schemas.microsoft.com/office/powerpoint/2010/main" val="408669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2648" y="1984248"/>
            <a:ext cx="4114800" cy="18288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797419" y="457200"/>
            <a:ext cx="5943600" cy="5943600"/>
          </a:xfrm>
        </p:spPr>
        <p:txBody>
          <a:bodyPr>
            <a:normAutofit/>
          </a:bodyPr>
          <a:lstStyle>
            <a:lvl1pPr marL="0" indent="0" algn="ctr">
              <a:buNone/>
              <a:defRPr sz="24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12648" y="3941064"/>
            <a:ext cx="4114800" cy="1828800"/>
          </a:xfrm>
        </p:spPr>
        <p:txBody>
          <a:bodyPr/>
          <a:lstStyle>
            <a:lvl1pPr marL="0" indent="0">
              <a:spcBef>
                <a:spcPts val="12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316212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95400" y="365125"/>
            <a:ext cx="9601200" cy="1235075"/>
          </a:xfrm>
          <a:prstGeom prst="rect">
            <a:avLst/>
          </a:prstGeom>
        </p:spPr>
        <p:txBody>
          <a:bodyPr vert="horz" lIns="91440" tIns="45720" rIns="91440" bIns="45720" rtlCol="0" anchor="b">
            <a:normAutofit/>
          </a:bodyPr>
          <a:lstStyle/>
          <a:p>
            <a:r>
              <a:rPr lang="en-US" smtClean="0"/>
              <a:t>Click to edit Master title style</a:t>
            </a:r>
            <a:endParaRPr lang="en-US"/>
          </a:p>
        </p:txBody>
      </p:sp>
      <p:sp>
        <p:nvSpPr>
          <p:cNvPr id="3" name="Text Placeholder 2"/>
          <p:cNvSpPr>
            <a:spLocks noGrp="1"/>
          </p:cNvSpPr>
          <p:nvPr>
            <p:ph type="body" idx="1"/>
          </p:nvPr>
        </p:nvSpPr>
        <p:spPr>
          <a:xfrm>
            <a:off x="1295400" y="1943100"/>
            <a:ext cx="9601200" cy="4229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8501741" y="6397368"/>
            <a:ext cx="1147665" cy="233266"/>
          </a:xfrm>
          <a:prstGeom prst="rect">
            <a:avLst/>
          </a:prstGeom>
        </p:spPr>
        <p:txBody>
          <a:bodyPr vert="horz" lIns="91440" tIns="45720" rIns="91440" bIns="45720" rtlCol="0" anchor="ctr"/>
          <a:lstStyle>
            <a:lvl1pPr algn="r">
              <a:defRPr sz="800">
                <a:solidFill>
                  <a:schemeClr val="tx1"/>
                </a:solidFill>
              </a:defRPr>
            </a:lvl1pPr>
          </a:lstStyle>
          <a:p>
            <a:fld id="{A732A7D7-D560-4C43-B6F2-A7996CE5C9B9}" type="datetimeFigureOut">
              <a:rPr lang="en-US" smtClean="0"/>
              <a:pPr/>
              <a:t>10/9/2014</a:t>
            </a:fld>
            <a:endParaRPr lang="en-US"/>
          </a:p>
        </p:txBody>
      </p:sp>
      <p:sp>
        <p:nvSpPr>
          <p:cNvPr id="5" name="Footer Placeholder 4"/>
          <p:cNvSpPr>
            <a:spLocks noGrp="1"/>
          </p:cNvSpPr>
          <p:nvPr>
            <p:ph type="ftr" sz="quarter" idx="3"/>
          </p:nvPr>
        </p:nvSpPr>
        <p:spPr>
          <a:xfrm>
            <a:off x="1295400" y="6397368"/>
            <a:ext cx="4800600" cy="233266"/>
          </a:xfrm>
          <a:prstGeom prst="rect">
            <a:avLst/>
          </a:prstGeom>
        </p:spPr>
        <p:txBody>
          <a:bodyPr vert="horz" lIns="91440" tIns="45720" rIns="91440" bIns="45720" rtlCol="0" anchor="ctr"/>
          <a:lstStyle>
            <a:lvl1pPr algn="l">
              <a:defRPr sz="800">
                <a:solidFill>
                  <a:schemeClr val="tx1"/>
                </a:solidFill>
              </a:defRPr>
            </a:lvl1pPr>
          </a:lstStyle>
          <a:p>
            <a:endParaRPr lang="en-US" dirty="0"/>
          </a:p>
        </p:txBody>
      </p:sp>
      <p:sp>
        <p:nvSpPr>
          <p:cNvPr id="6" name="Slide Number Placeholder 5"/>
          <p:cNvSpPr>
            <a:spLocks noGrp="1"/>
          </p:cNvSpPr>
          <p:nvPr>
            <p:ph type="sldNum" sz="quarter" idx="4"/>
          </p:nvPr>
        </p:nvSpPr>
        <p:spPr>
          <a:xfrm>
            <a:off x="9797142" y="6397368"/>
            <a:ext cx="1099457" cy="233266"/>
          </a:xfrm>
          <a:prstGeom prst="rect">
            <a:avLst/>
          </a:prstGeom>
        </p:spPr>
        <p:txBody>
          <a:bodyPr vert="horz" lIns="91440" tIns="45720" rIns="91440" bIns="45720" rtlCol="0" anchor="ctr"/>
          <a:lstStyle>
            <a:lvl1pPr algn="r">
              <a:defRPr sz="800">
                <a:solidFill>
                  <a:schemeClr val="tx1"/>
                </a:solidFill>
              </a:defRPr>
            </a:lvl1pPr>
          </a:lstStyle>
          <a:p>
            <a:fld id="{8E41E28F-C526-4978-8D63-D21257ECD59D}" type="slidenum">
              <a:rPr lang="en-US" smtClean="0"/>
              <a:pPr/>
              <a:t>‹#›</a:t>
            </a:fld>
            <a:endParaRPr lang="en-US"/>
          </a:p>
        </p:txBody>
      </p:sp>
    </p:spTree>
    <p:extLst>
      <p:ext uri="{BB962C8B-B14F-4D97-AF65-F5344CB8AC3E}">
        <p14:creationId xmlns:p14="http://schemas.microsoft.com/office/powerpoint/2010/main" val="5541946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Font typeface="Arial" panose="020B0604020202020204"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Font typeface="Arial" panose="020B0604020202020204" pitchFamily="34" charset="0"/>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800"/>
        </a:spcBef>
        <a:buFont typeface="Arial" panose="020B0604020202020204" pitchFamily="34" charset="0"/>
        <a:buChar char="•"/>
        <a:defRPr sz="1600" kern="1200">
          <a:solidFill>
            <a:schemeClr val="tx1"/>
          </a:solidFill>
          <a:latin typeface="+mn-lt"/>
          <a:ea typeface="+mn-ea"/>
          <a:cs typeface="+mn-cs"/>
        </a:defRPr>
      </a:lvl3pPr>
      <a:lvl4pPr marL="9601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4pPr>
      <a:lvl5pPr marL="11887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5pPr>
      <a:lvl6pPr marL="14173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6pPr>
      <a:lvl7pPr marL="16459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06549" y="0"/>
            <a:ext cx="8229600" cy="1168156"/>
          </a:xfrm>
        </p:spPr>
        <p:txBody>
          <a:bodyPr/>
          <a:lstStyle/>
          <a:p>
            <a:r>
              <a:rPr lang="en-US" b="1" dirty="0" smtClean="0">
                <a:solidFill>
                  <a:srgbClr val="FC6CEB"/>
                </a:solidFill>
              </a:rPr>
              <a:t> Lady </a:t>
            </a:r>
            <a:r>
              <a:rPr lang="en-US" b="1" dirty="0">
                <a:solidFill>
                  <a:srgbClr val="FC6CEB"/>
                </a:solidFill>
              </a:rPr>
              <a:t>O Pink Onion</a:t>
            </a:r>
            <a:endParaRPr lang="en-US" dirty="0"/>
          </a:p>
        </p:txBody>
      </p:sp>
      <p:pic>
        <p:nvPicPr>
          <p:cNvPr id="4" name="Picture 3" descr="Lady O Pink Onion.PNG"/>
          <p:cNvPicPr>
            <a:picLocks noChangeAspect="1"/>
          </p:cNvPicPr>
          <p:nvPr/>
        </p:nvPicPr>
        <p:blipFill>
          <a:blip r:embed="rId2" cstate="print"/>
          <a:stretch>
            <a:fillRect/>
          </a:stretch>
        </p:blipFill>
        <p:spPr>
          <a:xfrm>
            <a:off x="3617062" y="1168156"/>
            <a:ext cx="4740248" cy="5508345"/>
          </a:xfrm>
          <a:prstGeom prst="rect">
            <a:avLst/>
          </a:prstGeom>
        </p:spPr>
      </p:pic>
    </p:spTree>
    <p:extLst>
      <p:ext uri="{BB962C8B-B14F-4D97-AF65-F5344CB8AC3E}">
        <p14:creationId xmlns:p14="http://schemas.microsoft.com/office/powerpoint/2010/main" val="3203695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1472" y="0"/>
            <a:ext cx="8229600" cy="726034"/>
          </a:xfrm>
        </p:spPr>
        <p:txBody>
          <a:bodyPr/>
          <a:lstStyle/>
          <a:p>
            <a:r>
              <a:rPr lang="en-US" sz="4400" b="1" dirty="0" smtClean="0">
                <a:solidFill>
                  <a:srgbClr val="FC6CEB"/>
                </a:solidFill>
              </a:rPr>
              <a:t>                MARKETING </a:t>
            </a:r>
            <a:endParaRPr lang="en-US" sz="4400" b="1" dirty="0">
              <a:solidFill>
                <a:srgbClr val="FC6CEB"/>
              </a:solidFill>
            </a:endParaRPr>
          </a:p>
        </p:txBody>
      </p:sp>
      <p:sp>
        <p:nvSpPr>
          <p:cNvPr id="3" name="Content Placeholder 2"/>
          <p:cNvSpPr>
            <a:spLocks noGrp="1"/>
          </p:cNvSpPr>
          <p:nvPr>
            <p:ph idx="1"/>
          </p:nvPr>
        </p:nvSpPr>
        <p:spPr>
          <a:xfrm>
            <a:off x="3962400" y="1267358"/>
            <a:ext cx="8229600" cy="5334000"/>
          </a:xfrm>
        </p:spPr>
        <p:txBody>
          <a:bodyPr vert="horz" wrap="square" lIns="91440" tIns="45720" rIns="91440" bIns="45720" rtlCol="0" anchor="t">
            <a:normAutofit/>
          </a:bodyPr>
          <a:lstStyle/>
          <a:p>
            <a:pPr marL="342900" indent="-342900">
              <a:lnSpc>
                <a:spcPct val="100000"/>
              </a:lnSpc>
              <a:spcBef>
                <a:spcPts val="0"/>
              </a:spcBef>
              <a:buClr>
                <a:srgbClr val="000000"/>
              </a:buClr>
              <a:buFont typeface="Arial"/>
              <a:buChar char="•"/>
            </a:pPr>
            <a:r>
              <a:rPr lang="en-US" altLang="ko-KR" sz="1800" dirty="0">
                <a:latin typeface="Calibri" charset="0"/>
              </a:rPr>
              <a:t>Marketing….The subject we have all been waiting for! </a:t>
            </a:r>
            <a:endParaRPr lang="ko-KR" altLang="en-US" sz="1800" dirty="0">
              <a:latin typeface="Calibri" charset="0"/>
            </a:endParaRPr>
          </a:p>
          <a:p>
            <a:pPr marL="342900" indent="-342900">
              <a:lnSpc>
                <a:spcPct val="100000"/>
              </a:lnSpc>
              <a:spcBef>
                <a:spcPts val="400"/>
              </a:spcBef>
              <a:buClr>
                <a:srgbClr val="000000"/>
              </a:buClr>
              <a:buFont typeface="Arial"/>
              <a:buChar char="•"/>
            </a:pPr>
            <a:r>
              <a:rPr lang="en-US" altLang="ko-KR" sz="1800" dirty="0">
                <a:latin typeface="Calibri" charset="0"/>
              </a:rPr>
              <a:t>Our marketing plan is to get </a:t>
            </a:r>
            <a:r>
              <a:rPr lang="en-US" altLang="ko-KR" sz="1800" dirty="0">
                <a:solidFill>
                  <a:srgbClr val="FC6CEB"/>
                </a:solidFill>
                <a:latin typeface="Calibri" charset="0"/>
              </a:rPr>
              <a:t>Lady O Pink Onion </a:t>
            </a:r>
            <a:r>
              <a:rPr lang="en-US" altLang="ko-KR" sz="1800" dirty="0">
                <a:latin typeface="Calibri" charset="0"/>
              </a:rPr>
              <a:t>into as many grocery stores as possible.</a:t>
            </a:r>
            <a:endParaRPr lang="ko-KR" altLang="en-US" sz="1800" dirty="0">
              <a:latin typeface="Calibri" charset="0"/>
            </a:endParaRPr>
          </a:p>
          <a:p>
            <a:pPr marL="342900" indent="-342900">
              <a:lnSpc>
                <a:spcPct val="100000"/>
              </a:lnSpc>
              <a:spcBef>
                <a:spcPts val="400"/>
              </a:spcBef>
              <a:buClr>
                <a:srgbClr val="000000"/>
              </a:buClr>
              <a:buFont typeface="Arial"/>
              <a:buChar char="•"/>
            </a:pPr>
            <a:r>
              <a:rPr lang="en-US" altLang="ko-KR" sz="1800" dirty="0">
                <a:latin typeface="Calibri" charset="0"/>
              </a:rPr>
              <a:t>How?</a:t>
            </a:r>
            <a:endParaRPr lang="ko-KR" altLang="en-US" sz="1800" dirty="0">
              <a:latin typeface="Calibri" charset="0"/>
            </a:endParaRPr>
          </a:p>
          <a:p>
            <a:pPr marL="342900" indent="-342900">
              <a:lnSpc>
                <a:spcPct val="100000"/>
              </a:lnSpc>
              <a:spcBef>
                <a:spcPts val="400"/>
              </a:spcBef>
              <a:buClr>
                <a:srgbClr val="000000"/>
              </a:buClr>
              <a:buFont typeface="Arial"/>
              <a:buChar char="•"/>
            </a:pPr>
            <a:r>
              <a:rPr lang="en-US" altLang="ko-KR" sz="1800" dirty="0">
                <a:latin typeface="Calibri" charset="0"/>
              </a:rPr>
              <a:t>Presenting this power point idea to the stores. Knowing that this cancer promoting character is already in place, on labels, etc…Means, they don’t have to do any work except have the </a:t>
            </a:r>
            <a:r>
              <a:rPr lang="en-US" altLang="ko-KR" sz="1800" dirty="0">
                <a:solidFill>
                  <a:srgbClr val="FC6CEB"/>
                </a:solidFill>
                <a:latin typeface="Calibri" charset="0"/>
              </a:rPr>
              <a:t>pink onions </a:t>
            </a:r>
            <a:r>
              <a:rPr lang="en-US" altLang="ko-KR" sz="1800" dirty="0">
                <a:latin typeface="Calibri" charset="0"/>
              </a:rPr>
              <a:t>in their stores and the onions will sell themselves. Every purchased cancer add bag will donate 5 cents to the </a:t>
            </a:r>
            <a:r>
              <a:rPr lang="en-US" altLang="ko-KR" sz="1800" dirty="0">
                <a:solidFill>
                  <a:srgbClr val="FC6CEB"/>
                </a:solidFill>
                <a:latin typeface="Calibri" charset="0"/>
              </a:rPr>
              <a:t>Canadian Breast Cancer Foundation</a:t>
            </a:r>
            <a:r>
              <a:rPr lang="en-US" altLang="ko-KR" sz="1800" dirty="0">
                <a:latin typeface="Calibri" charset="0"/>
              </a:rPr>
              <a:t>. With a single pink onion purchased, 1 cent will be donated to the </a:t>
            </a:r>
            <a:r>
              <a:rPr lang="en-US" altLang="ko-KR" sz="1800" dirty="0">
                <a:solidFill>
                  <a:srgbClr val="FC6CEB"/>
                </a:solidFill>
                <a:latin typeface="Calibri" charset="0"/>
              </a:rPr>
              <a:t>Canadian Breast Cancer Foundation</a:t>
            </a:r>
            <a:r>
              <a:rPr lang="en-US" altLang="ko-KR" sz="1800" dirty="0">
                <a:latin typeface="Calibri" charset="0"/>
              </a:rPr>
              <a:t>. </a:t>
            </a:r>
            <a:endParaRPr lang="ko-KR" altLang="en-US" sz="1800" dirty="0">
              <a:latin typeface="Calibri" charset="0"/>
            </a:endParaRPr>
          </a:p>
          <a:p>
            <a:pPr marL="342900" indent="-342900">
              <a:lnSpc>
                <a:spcPct val="100000"/>
              </a:lnSpc>
              <a:spcBef>
                <a:spcPts val="400"/>
              </a:spcBef>
              <a:buClr>
                <a:srgbClr val="000000"/>
              </a:buClr>
              <a:buFont typeface="Arial"/>
              <a:buChar char="•"/>
            </a:pPr>
            <a:r>
              <a:rPr lang="en-US" altLang="ko-KR" sz="1800" dirty="0">
                <a:latin typeface="Calibri" charset="0"/>
              </a:rPr>
              <a:t>We will also have promotional items of the </a:t>
            </a:r>
            <a:r>
              <a:rPr lang="en-US" altLang="ko-KR" sz="1800" dirty="0">
                <a:solidFill>
                  <a:srgbClr val="FC6CEB"/>
                </a:solidFill>
                <a:latin typeface="Calibri" charset="0"/>
              </a:rPr>
              <a:t>Lady O Pink </a:t>
            </a:r>
            <a:r>
              <a:rPr lang="en-US" altLang="ko-KR" sz="1800" dirty="0">
                <a:latin typeface="Calibri" charset="0"/>
              </a:rPr>
              <a:t>character that will be sold online and in stores; such as, plush toys, figurines, t-shirts, hats, coloring books,  games, etc…These promotional items will include a story on Lady O Pink, the “onion world”, and  the “produce world”. Just imagine this generation of children having a chance to learn about where our fruits and vegetables come from, how they grow, and how they get into the stores that they buy it from; all before the ages of 10. Like they say, kids are sponges, why not shower them with useful knowledge that will help them live a healthy life style. </a:t>
            </a:r>
            <a:endParaRPr lang="ko-KR" altLang="en-US" sz="1800" dirty="0">
              <a:latin typeface="Calibri" charset="0"/>
            </a:endParaRPr>
          </a:p>
        </p:txBody>
      </p:sp>
      <p:pic>
        <p:nvPicPr>
          <p:cNvPr id="4" name="Picture 4" descr="/var/mobile/Applications/B9005850-4EB7-4D0F-BBC1-619DC5F3DE95/tmp/etemp1/image4.png"/>
          <p:cNvPicPr>
            <a:picLocks noChangeAspect="1"/>
          </p:cNvPicPr>
          <p:nvPr/>
        </p:nvPicPr>
        <p:blipFill>
          <a:blip r:embed="rId2"/>
          <a:srcRect/>
          <a:stretch>
            <a:fillRect/>
          </a:stretch>
        </p:blipFill>
        <p:spPr>
          <a:xfrm>
            <a:off x="0" y="1594715"/>
            <a:ext cx="3962400" cy="4462271"/>
          </a:xfrm>
          <a:prstGeom prst="rect">
            <a:avLst/>
          </a:prstGeom>
          <a:noFill/>
        </p:spPr>
      </p:pic>
    </p:spTree>
    <p:extLst>
      <p:ext uri="{BB962C8B-B14F-4D97-AF65-F5344CB8AC3E}">
        <p14:creationId xmlns:p14="http://schemas.microsoft.com/office/powerpoint/2010/main" val="3153515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944" y="0"/>
            <a:ext cx="9601200" cy="846734"/>
          </a:xfrm>
        </p:spPr>
        <p:txBody>
          <a:bodyPr/>
          <a:lstStyle/>
          <a:p>
            <a:r>
              <a:rPr lang="en-US" sz="4400" b="1" dirty="0" smtClean="0">
                <a:solidFill>
                  <a:srgbClr val="FC6CEB"/>
                </a:solidFill>
              </a:rPr>
              <a:t>             Year </a:t>
            </a:r>
            <a:r>
              <a:rPr lang="en-US" sz="4400" b="1" dirty="0" smtClean="0">
                <a:solidFill>
                  <a:srgbClr val="FC6CEB"/>
                </a:solidFill>
              </a:rPr>
              <a:t>Round Promotions </a:t>
            </a:r>
            <a:endParaRPr lang="en-US" sz="4400" b="1" dirty="0">
              <a:solidFill>
                <a:srgbClr val="FC6CEB"/>
              </a:solidFill>
            </a:endParaRPr>
          </a:p>
        </p:txBody>
      </p:sp>
      <p:sp>
        <p:nvSpPr>
          <p:cNvPr id="3" name="Content Placeholder 2"/>
          <p:cNvSpPr>
            <a:spLocks noGrp="1"/>
          </p:cNvSpPr>
          <p:nvPr>
            <p:ph idx="1"/>
          </p:nvPr>
        </p:nvSpPr>
        <p:spPr>
          <a:xfrm>
            <a:off x="2411578" y="1097279"/>
            <a:ext cx="8122310" cy="5694883"/>
          </a:xfrm>
        </p:spPr>
        <p:txBody>
          <a:bodyPr>
            <a:normAutofit lnSpcReduction="10000"/>
          </a:bodyPr>
          <a:lstStyle/>
          <a:p>
            <a:r>
              <a:rPr lang="en-US" sz="1800" b="1" dirty="0"/>
              <a:t>January</a:t>
            </a:r>
            <a:r>
              <a:rPr lang="en-US" sz="1800" dirty="0"/>
              <a:t>: National Cervical Cancer Screening Month </a:t>
            </a:r>
          </a:p>
          <a:p>
            <a:r>
              <a:rPr lang="en-US" sz="1800" b="1" dirty="0"/>
              <a:t>February</a:t>
            </a:r>
            <a:r>
              <a:rPr lang="en-US" sz="1800" dirty="0"/>
              <a:t>: National Cancer Prevention Month &amp; World Cancer Day</a:t>
            </a:r>
          </a:p>
          <a:p>
            <a:r>
              <a:rPr lang="en-US" sz="1800" b="1" dirty="0"/>
              <a:t>March</a:t>
            </a:r>
            <a:r>
              <a:rPr lang="en-US" sz="1800" dirty="0"/>
              <a:t>: Colorectal Cancer awareness Month &amp; National Nutrition Month </a:t>
            </a:r>
          </a:p>
          <a:p>
            <a:r>
              <a:rPr lang="en-US" sz="1800" b="1" dirty="0"/>
              <a:t>April</a:t>
            </a:r>
            <a:r>
              <a:rPr lang="en-US" sz="1800" dirty="0"/>
              <a:t>: National Cancer Control Month &amp; Testicular Cancer Awareness Month </a:t>
            </a:r>
          </a:p>
          <a:p>
            <a:r>
              <a:rPr lang="en-US" sz="1800" b="1" dirty="0"/>
              <a:t>May</a:t>
            </a:r>
            <a:r>
              <a:rPr lang="en-US" sz="1800" dirty="0"/>
              <a:t>: Brain Tumor Awareness Month &amp; Cancer Research Month </a:t>
            </a:r>
          </a:p>
          <a:p>
            <a:r>
              <a:rPr lang="en-US" sz="1800" b="1" dirty="0"/>
              <a:t>June</a:t>
            </a:r>
            <a:r>
              <a:rPr lang="en-US" sz="1800" dirty="0"/>
              <a:t>: Men’s Health/Cancer Awareness Month </a:t>
            </a:r>
          </a:p>
          <a:p>
            <a:r>
              <a:rPr lang="en-US" sz="1800" b="1" dirty="0"/>
              <a:t>July</a:t>
            </a:r>
            <a:r>
              <a:rPr lang="en-US" sz="1800" dirty="0"/>
              <a:t>: UV Safety Month </a:t>
            </a:r>
          </a:p>
          <a:p>
            <a:r>
              <a:rPr lang="en-US" sz="1800" b="1" dirty="0"/>
              <a:t>August</a:t>
            </a:r>
            <a:r>
              <a:rPr lang="en-US" sz="1800" dirty="0"/>
              <a:t>: Summer Sun Safety Month </a:t>
            </a:r>
          </a:p>
          <a:p>
            <a:r>
              <a:rPr lang="en-US" sz="1800" b="1" dirty="0"/>
              <a:t>September</a:t>
            </a:r>
            <a:r>
              <a:rPr lang="en-US" sz="1800" dirty="0"/>
              <a:t>: National Cancer Awareness Month for; Childhood, Gynecologic, Leukemia and Lymphoma, Ovarian, Prostate, and Thyroid</a:t>
            </a:r>
          </a:p>
          <a:p>
            <a:r>
              <a:rPr lang="en-US" sz="1800" b="1" dirty="0">
                <a:solidFill>
                  <a:srgbClr val="FC6CEB"/>
                </a:solidFill>
              </a:rPr>
              <a:t>October</a:t>
            </a:r>
            <a:r>
              <a:rPr lang="en-US" sz="1800" dirty="0"/>
              <a:t>: National Breast Cancer Month</a:t>
            </a:r>
          </a:p>
          <a:p>
            <a:r>
              <a:rPr lang="en-US" sz="1800" b="1" dirty="0"/>
              <a:t>November</a:t>
            </a:r>
            <a:r>
              <a:rPr lang="en-US" sz="1800" dirty="0"/>
              <a:t>: Lung Cancer Awareness Month &amp; Pancreatic Cancer Awareness Month</a:t>
            </a:r>
          </a:p>
          <a:p>
            <a:r>
              <a:rPr lang="en-US" sz="1800" b="1" dirty="0"/>
              <a:t>December</a:t>
            </a:r>
            <a:r>
              <a:rPr lang="en-US" sz="1800" dirty="0"/>
              <a:t>: UICC World Cancer Congress, Melbourne, Australia</a:t>
            </a:r>
          </a:p>
        </p:txBody>
      </p:sp>
    </p:spTree>
    <p:extLst>
      <p:ext uri="{BB962C8B-B14F-4D97-AF65-F5344CB8AC3E}">
        <p14:creationId xmlns:p14="http://schemas.microsoft.com/office/powerpoint/2010/main" val="502528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0" y="533400"/>
            <a:ext cx="4842662" cy="6324600"/>
          </a:xfrm>
        </p:spPr>
        <p:txBody>
          <a:bodyPr vert="horz" wrap="square" lIns="91440" tIns="45720" rIns="91440" bIns="45720" rtlCol="0" anchor="t">
            <a:noAutofit/>
          </a:bodyPr>
          <a:lstStyle/>
          <a:p>
            <a:pPr marL="0" indent="0">
              <a:lnSpc>
                <a:spcPct val="113999"/>
              </a:lnSpc>
              <a:spcBef>
                <a:spcPts val="0"/>
              </a:spcBef>
              <a:spcAft>
                <a:spcPts val="1000"/>
              </a:spcAft>
              <a:buNone/>
            </a:pPr>
            <a:r>
              <a:rPr lang="en-US" altLang="ko-KR" sz="1000" b="1" dirty="0">
                <a:solidFill>
                  <a:srgbClr val="000000"/>
                </a:solidFill>
                <a:latin typeface="Times New Roman" charset="0"/>
              </a:rPr>
              <a:t> </a:t>
            </a:r>
            <a:r>
              <a:rPr lang="en-US" altLang="ko-KR" sz="1000" b="1" dirty="0">
                <a:solidFill>
                  <a:srgbClr val="FC6CEB"/>
                </a:solidFill>
                <a:latin typeface="Times New Roman" charset="0"/>
              </a:rPr>
              <a:t>Lady O Pink </a:t>
            </a:r>
            <a:r>
              <a:rPr lang="en-US" altLang="ko-KR" sz="1000" b="1" dirty="0">
                <a:solidFill>
                  <a:srgbClr val="000000"/>
                </a:solidFill>
                <a:latin typeface="Calibri" charset="0"/>
              </a:rPr>
              <a:t>Onion Fritters </a:t>
            </a:r>
            <a:endParaRPr lang="ko-KR" altLang="en-US" sz="1000" b="1" dirty="0">
              <a:solidFill>
                <a:srgbClr val="000000"/>
              </a:solidFill>
              <a:latin typeface="Calibri" charset="0"/>
            </a:endParaRPr>
          </a:p>
          <a:p>
            <a:pPr marL="0" indent="0">
              <a:lnSpc>
                <a:spcPct val="113999"/>
              </a:lnSpc>
              <a:spcBef>
                <a:spcPts val="0"/>
              </a:spcBef>
              <a:spcAft>
                <a:spcPts val="1000"/>
              </a:spcAft>
              <a:buNone/>
            </a:pPr>
            <a:r>
              <a:rPr lang="en-US" altLang="ko-KR" sz="1000" dirty="0">
                <a:solidFill>
                  <a:srgbClr val="000000"/>
                </a:solidFill>
                <a:latin typeface="Times New Roman" charset="0"/>
              </a:rPr>
              <a:t> A perfect starter or party food, Lady O Pink onion fritters work perfectly with the Asian spicing due to their natural sweetness and subtle flavor.</a:t>
            </a:r>
            <a:endParaRPr lang="ko-KR" altLang="en-US" sz="1000" dirty="0">
              <a:solidFill>
                <a:srgbClr val="000000"/>
              </a:solidFill>
              <a:latin typeface="Times New Roman" charset="0"/>
            </a:endParaRPr>
          </a:p>
          <a:p>
            <a:pPr marL="0" indent="0">
              <a:lnSpc>
                <a:spcPct val="113999"/>
              </a:lnSpc>
              <a:spcBef>
                <a:spcPts val="0"/>
              </a:spcBef>
              <a:spcAft>
                <a:spcPts val="1000"/>
              </a:spcAft>
              <a:buNone/>
            </a:pPr>
            <a:r>
              <a:rPr lang="en-US" altLang="ko-KR" sz="1000" b="1" dirty="0">
                <a:solidFill>
                  <a:srgbClr val="000000"/>
                </a:solidFill>
                <a:latin typeface="Calibri" charset="0"/>
              </a:rPr>
              <a:t>Ingredients</a:t>
            </a:r>
            <a:endParaRPr lang="ko-KR" altLang="en-US" sz="1000" b="1" dirty="0">
              <a:solidFill>
                <a:srgbClr val="000000"/>
              </a:solidFill>
              <a:latin typeface="Calibri" charset="0"/>
            </a:endParaRPr>
          </a:p>
          <a:p>
            <a:pPr marL="0" indent="0">
              <a:lnSpc>
                <a:spcPct val="113999"/>
              </a:lnSpc>
              <a:spcBef>
                <a:spcPts val="0"/>
              </a:spcBef>
              <a:spcAft>
                <a:spcPts val="1000"/>
              </a:spcAft>
              <a:buNone/>
            </a:pPr>
            <a:r>
              <a:rPr lang="en-US" altLang="ko-KR" sz="1000" dirty="0">
                <a:solidFill>
                  <a:srgbClr val="000000"/>
                </a:solidFill>
                <a:latin typeface="Calibri" charset="0"/>
              </a:rPr>
              <a:t>200g flour</a:t>
            </a:r>
            <a:endParaRPr lang="ko-KR" altLang="en-US" sz="1000" dirty="0">
              <a:solidFill>
                <a:srgbClr val="000000"/>
              </a:solidFill>
              <a:latin typeface="Calibri" charset="0"/>
            </a:endParaRPr>
          </a:p>
          <a:p>
            <a:pPr marL="0" indent="0">
              <a:lnSpc>
                <a:spcPct val="113999"/>
              </a:lnSpc>
              <a:spcBef>
                <a:spcPts val="0"/>
              </a:spcBef>
              <a:spcAft>
                <a:spcPts val="1000"/>
              </a:spcAft>
              <a:buNone/>
            </a:pPr>
            <a:r>
              <a:rPr lang="en-US" altLang="ko-KR" sz="1000" dirty="0">
                <a:solidFill>
                  <a:srgbClr val="000000"/>
                </a:solidFill>
                <a:latin typeface="Calibri" charset="0"/>
              </a:rPr>
              <a:t>3 </a:t>
            </a:r>
            <a:r>
              <a:rPr lang="en-US" altLang="ko-KR" sz="1000" dirty="0">
                <a:solidFill>
                  <a:srgbClr val="FC6CEB"/>
                </a:solidFill>
                <a:latin typeface="Times New Roman" charset="0"/>
              </a:rPr>
              <a:t>Lady O Pink </a:t>
            </a:r>
            <a:r>
              <a:rPr lang="en-US" altLang="ko-KR" sz="1000" dirty="0">
                <a:solidFill>
                  <a:srgbClr val="000000"/>
                </a:solidFill>
                <a:latin typeface="Calibri" charset="0"/>
              </a:rPr>
              <a:t>onions, sliced</a:t>
            </a:r>
            <a:endParaRPr lang="ko-KR" altLang="en-US" sz="1000" dirty="0">
              <a:solidFill>
                <a:srgbClr val="000000"/>
              </a:solidFill>
              <a:latin typeface="Calibri" charset="0"/>
            </a:endParaRPr>
          </a:p>
          <a:p>
            <a:pPr marL="0" indent="0">
              <a:lnSpc>
                <a:spcPct val="113999"/>
              </a:lnSpc>
              <a:spcBef>
                <a:spcPts val="0"/>
              </a:spcBef>
              <a:spcAft>
                <a:spcPts val="1000"/>
              </a:spcAft>
              <a:buNone/>
            </a:pPr>
            <a:r>
              <a:rPr lang="en-US" altLang="ko-KR" sz="1000" dirty="0">
                <a:solidFill>
                  <a:srgbClr val="000000"/>
                </a:solidFill>
                <a:latin typeface="Calibri" charset="0"/>
              </a:rPr>
              <a:t>1 tsp cumin seeds, crushed</a:t>
            </a:r>
            <a:endParaRPr lang="ko-KR" altLang="en-US" sz="1000" dirty="0">
              <a:solidFill>
                <a:srgbClr val="000000"/>
              </a:solidFill>
              <a:latin typeface="Calibri" charset="0"/>
            </a:endParaRPr>
          </a:p>
          <a:p>
            <a:pPr marL="0" indent="0">
              <a:lnSpc>
                <a:spcPct val="113999"/>
              </a:lnSpc>
              <a:spcBef>
                <a:spcPts val="0"/>
              </a:spcBef>
              <a:spcAft>
                <a:spcPts val="1000"/>
              </a:spcAft>
              <a:buNone/>
            </a:pPr>
            <a:r>
              <a:rPr lang="en-US" altLang="ko-KR" sz="1000" dirty="0">
                <a:solidFill>
                  <a:srgbClr val="000000"/>
                </a:solidFill>
                <a:latin typeface="Calibri" charset="0"/>
              </a:rPr>
              <a:t>1 tsp coriander seeds, crushed</a:t>
            </a:r>
            <a:endParaRPr lang="ko-KR" altLang="en-US" sz="1000" dirty="0">
              <a:solidFill>
                <a:srgbClr val="000000"/>
              </a:solidFill>
              <a:latin typeface="Calibri" charset="0"/>
            </a:endParaRPr>
          </a:p>
          <a:p>
            <a:pPr marL="0" indent="0">
              <a:lnSpc>
                <a:spcPct val="113999"/>
              </a:lnSpc>
              <a:spcBef>
                <a:spcPts val="0"/>
              </a:spcBef>
              <a:spcAft>
                <a:spcPts val="1000"/>
              </a:spcAft>
              <a:buNone/>
            </a:pPr>
            <a:r>
              <a:rPr lang="en-US" altLang="ko-KR" sz="1000" dirty="0">
                <a:solidFill>
                  <a:srgbClr val="000000"/>
                </a:solidFill>
                <a:latin typeface="Calibri" charset="0"/>
              </a:rPr>
              <a:t>¼ tsp chili powder</a:t>
            </a:r>
            <a:endParaRPr lang="ko-KR" altLang="en-US" sz="1000" dirty="0">
              <a:solidFill>
                <a:srgbClr val="000000"/>
              </a:solidFill>
              <a:latin typeface="Calibri" charset="0"/>
            </a:endParaRPr>
          </a:p>
          <a:p>
            <a:pPr marL="0" indent="0">
              <a:lnSpc>
                <a:spcPct val="113999"/>
              </a:lnSpc>
              <a:spcBef>
                <a:spcPts val="0"/>
              </a:spcBef>
              <a:spcAft>
                <a:spcPts val="1000"/>
              </a:spcAft>
              <a:buNone/>
            </a:pPr>
            <a:r>
              <a:rPr lang="en-US" altLang="ko-KR" sz="1000" dirty="0">
                <a:solidFill>
                  <a:srgbClr val="000000"/>
                </a:solidFill>
                <a:latin typeface="Calibri" charset="0"/>
              </a:rPr>
              <a:t>½ tsp salt</a:t>
            </a:r>
            <a:endParaRPr lang="ko-KR" altLang="en-US" sz="1000" dirty="0">
              <a:solidFill>
                <a:srgbClr val="000000"/>
              </a:solidFill>
              <a:latin typeface="Calibri" charset="0"/>
            </a:endParaRPr>
          </a:p>
          <a:p>
            <a:pPr marL="0" indent="0">
              <a:lnSpc>
                <a:spcPct val="113999"/>
              </a:lnSpc>
              <a:spcBef>
                <a:spcPts val="0"/>
              </a:spcBef>
              <a:spcAft>
                <a:spcPts val="1000"/>
              </a:spcAft>
              <a:buNone/>
            </a:pPr>
            <a:r>
              <a:rPr lang="en-US" altLang="ko-KR" sz="1000" dirty="0">
                <a:solidFill>
                  <a:srgbClr val="000000"/>
                </a:solidFill>
                <a:latin typeface="Calibri" charset="0"/>
              </a:rPr>
              <a:t>Vegetable oil, for frying</a:t>
            </a:r>
            <a:endParaRPr lang="ko-KR" altLang="en-US" sz="1000" dirty="0">
              <a:solidFill>
                <a:srgbClr val="000000"/>
              </a:solidFill>
              <a:latin typeface="Calibri" charset="0"/>
            </a:endParaRPr>
          </a:p>
          <a:p>
            <a:pPr marL="0" indent="0">
              <a:lnSpc>
                <a:spcPct val="113999"/>
              </a:lnSpc>
              <a:spcBef>
                <a:spcPts val="0"/>
              </a:spcBef>
              <a:spcAft>
                <a:spcPts val="1000"/>
              </a:spcAft>
              <a:buNone/>
            </a:pPr>
            <a:r>
              <a:rPr lang="en-US" altLang="ko-KR" sz="1000" dirty="0">
                <a:solidFill>
                  <a:srgbClr val="000000"/>
                </a:solidFill>
                <a:latin typeface="Calibri" charset="0"/>
              </a:rPr>
              <a:t>Plain yogurt, lemon juice and coriander to serve</a:t>
            </a:r>
            <a:endParaRPr lang="ko-KR" altLang="en-US" sz="1000" dirty="0">
              <a:solidFill>
                <a:srgbClr val="000000"/>
              </a:solidFill>
              <a:latin typeface="Calibri" charset="0"/>
            </a:endParaRPr>
          </a:p>
          <a:p>
            <a:pPr marL="0" indent="0">
              <a:lnSpc>
                <a:spcPct val="113999"/>
              </a:lnSpc>
              <a:spcBef>
                <a:spcPts val="0"/>
              </a:spcBef>
              <a:spcAft>
                <a:spcPts val="1000"/>
              </a:spcAft>
              <a:buNone/>
            </a:pPr>
            <a:r>
              <a:rPr lang="en-US" altLang="ko-KR" sz="1000" b="1" dirty="0">
                <a:solidFill>
                  <a:srgbClr val="000000"/>
                </a:solidFill>
                <a:latin typeface="Calibri" charset="0"/>
              </a:rPr>
              <a:t>Method</a:t>
            </a:r>
            <a:endParaRPr lang="ko-KR" altLang="en-US" sz="1000" b="1" dirty="0">
              <a:solidFill>
                <a:srgbClr val="000000"/>
              </a:solidFill>
              <a:latin typeface="Calibri" charset="0"/>
            </a:endParaRPr>
          </a:p>
          <a:p>
            <a:pPr marL="0" indent="0">
              <a:lnSpc>
                <a:spcPct val="113999"/>
              </a:lnSpc>
              <a:spcBef>
                <a:spcPts val="0"/>
              </a:spcBef>
              <a:spcAft>
                <a:spcPts val="1000"/>
              </a:spcAft>
              <a:buNone/>
            </a:pPr>
            <a:r>
              <a:rPr lang="en-US" altLang="ko-KR" sz="1000" b="1" dirty="0">
                <a:solidFill>
                  <a:srgbClr val="000000"/>
                </a:solidFill>
                <a:latin typeface="Calibri" charset="0"/>
              </a:rPr>
              <a:t>1.</a:t>
            </a:r>
            <a:r>
              <a:rPr lang="en-US" altLang="ko-KR" sz="1000" dirty="0">
                <a:solidFill>
                  <a:srgbClr val="000000"/>
                </a:solidFill>
                <a:latin typeface="Calibri" charset="0"/>
              </a:rPr>
              <a:t> Sift the flour into a large bowl. Add the </a:t>
            </a:r>
            <a:r>
              <a:rPr lang="en-US" altLang="ko-KR" sz="1000" dirty="0">
                <a:solidFill>
                  <a:srgbClr val="FC6CEB"/>
                </a:solidFill>
                <a:latin typeface="Calibri" charset="0"/>
              </a:rPr>
              <a:t>Lady O Pink </a:t>
            </a:r>
            <a:r>
              <a:rPr lang="en-US" altLang="ko-KR" sz="1000" dirty="0">
                <a:solidFill>
                  <a:srgbClr val="000000"/>
                </a:solidFill>
                <a:latin typeface="Calibri" charset="0"/>
              </a:rPr>
              <a:t>onions, the cumin seeds, coriander seeds, chili powder and salt. Stir together and then hole out the center. Add 4 tablespoons of water to the hole. Mix with a fork until the mixture forms a thick, stiff batter adding extra flour if appears too runny.</a:t>
            </a:r>
            <a:endParaRPr lang="ko-KR" altLang="en-US" sz="1000" dirty="0">
              <a:solidFill>
                <a:srgbClr val="000000"/>
              </a:solidFill>
              <a:latin typeface="Calibri" charset="0"/>
            </a:endParaRPr>
          </a:p>
          <a:p>
            <a:pPr marL="0" indent="0">
              <a:lnSpc>
                <a:spcPct val="100000"/>
              </a:lnSpc>
              <a:spcBef>
                <a:spcPts val="0"/>
              </a:spcBef>
              <a:buNone/>
            </a:pPr>
            <a:r>
              <a:rPr lang="en-US" altLang="ko-KR" sz="1000" b="1" dirty="0">
                <a:solidFill>
                  <a:srgbClr val="000000"/>
                </a:solidFill>
                <a:latin typeface="Calibri" charset="0"/>
              </a:rPr>
              <a:t>2.</a:t>
            </a:r>
            <a:r>
              <a:rPr lang="en-US" altLang="ko-KR" sz="1000" dirty="0">
                <a:solidFill>
                  <a:srgbClr val="000000"/>
                </a:solidFill>
                <a:latin typeface="Calibri" charset="0"/>
              </a:rPr>
              <a:t> Heat enough oil for deep frying in a heavy-based saucepan over a high heat or in a deep-fat fryer to 190°C/375°F, or until a small drop of batter sizzles fiercely in the oil.</a:t>
            </a:r>
            <a:endParaRPr lang="ko-KR" altLang="en-US" sz="1000" dirty="0">
              <a:solidFill>
                <a:srgbClr val="000000"/>
              </a:solidFill>
              <a:latin typeface="Calibri" charset="0"/>
            </a:endParaRPr>
          </a:p>
          <a:p>
            <a:pPr marL="0" indent="0">
              <a:lnSpc>
                <a:spcPct val="100000"/>
              </a:lnSpc>
              <a:spcBef>
                <a:spcPts val="0"/>
              </a:spcBef>
              <a:buNone/>
            </a:pPr>
            <a:r>
              <a:rPr lang="en-US" altLang="ko-KR" sz="1000" b="1" dirty="0">
                <a:solidFill>
                  <a:srgbClr val="000000"/>
                </a:solidFill>
                <a:latin typeface="Calibri" charset="0"/>
              </a:rPr>
              <a:t>3.</a:t>
            </a:r>
            <a:r>
              <a:rPr lang="en-US" altLang="ko-KR" sz="1000" dirty="0">
                <a:solidFill>
                  <a:srgbClr val="000000"/>
                </a:solidFill>
                <a:latin typeface="Calibri" charset="0"/>
              </a:rPr>
              <a:t> Drop 1 tablespoon of the fritter mix into the oil and fry for about 1 minute or until it turns golden brown.</a:t>
            </a:r>
            <a:endParaRPr lang="ko-KR" altLang="en-US" sz="1000" dirty="0">
              <a:solidFill>
                <a:srgbClr val="000000"/>
              </a:solidFill>
              <a:latin typeface="Calibri" charset="0"/>
            </a:endParaRPr>
          </a:p>
          <a:p>
            <a:pPr marL="0" indent="0">
              <a:lnSpc>
                <a:spcPct val="100000"/>
              </a:lnSpc>
              <a:spcBef>
                <a:spcPts val="0"/>
              </a:spcBef>
              <a:buNone/>
            </a:pPr>
            <a:r>
              <a:rPr lang="en-US" altLang="ko-KR" sz="1000" b="1" dirty="0">
                <a:solidFill>
                  <a:srgbClr val="000000"/>
                </a:solidFill>
                <a:latin typeface="Calibri" charset="0"/>
              </a:rPr>
              <a:t>4.</a:t>
            </a:r>
            <a:r>
              <a:rPr lang="en-US" altLang="ko-KR" sz="1000" dirty="0">
                <a:solidFill>
                  <a:srgbClr val="000000"/>
                </a:solidFill>
                <a:latin typeface="Calibri" charset="0"/>
              </a:rPr>
              <a:t> Remove the fritter from the oil with a slotted spoon and drain on kitchen paper and check for seasoning, adding more salt or chili if needed</a:t>
            </a:r>
            <a:endParaRPr lang="ko-KR" altLang="en-US" sz="1000" dirty="0">
              <a:solidFill>
                <a:srgbClr val="000000"/>
              </a:solidFill>
              <a:latin typeface="Calibri" charset="0"/>
            </a:endParaRPr>
          </a:p>
          <a:p>
            <a:pPr marL="0" indent="0">
              <a:lnSpc>
                <a:spcPct val="100000"/>
              </a:lnSpc>
              <a:spcBef>
                <a:spcPts val="0"/>
              </a:spcBef>
              <a:buNone/>
            </a:pPr>
            <a:r>
              <a:rPr lang="en-US" altLang="ko-KR" sz="1000" b="1" dirty="0">
                <a:solidFill>
                  <a:srgbClr val="000000"/>
                </a:solidFill>
                <a:latin typeface="Calibri" charset="0"/>
              </a:rPr>
              <a:t>5.</a:t>
            </a:r>
            <a:r>
              <a:rPr lang="en-US" altLang="ko-KR" sz="1000" dirty="0">
                <a:solidFill>
                  <a:srgbClr val="000000"/>
                </a:solidFill>
                <a:latin typeface="Calibri" charset="0"/>
              </a:rPr>
              <a:t> Fry the remaining fritters, working in batches to avoid overcrowding the pan. Remove any pieces of fried batter from the oil and return the oil to the correct temperature before adding each new batch. Serve hot with plain yogurt, a squeeze of fresh lemon and scattered coriander </a:t>
            </a:r>
            <a:endParaRPr lang="ko-KR" altLang="en-US" sz="1000" dirty="0">
              <a:solidFill>
                <a:srgbClr val="000000"/>
              </a:solidFill>
              <a:latin typeface="Calibri" charset="0"/>
            </a:endParaRPr>
          </a:p>
        </p:txBody>
      </p:sp>
      <p:graphicFrame>
        <p:nvGraphicFramePr>
          <p:cNvPr id="5" name="Content Placeholder 4"/>
          <p:cNvGraphicFramePr>
            <a:graphicFrameLocks noGrp="1"/>
          </p:cNvGraphicFramePr>
          <p:nvPr>
            <p:ph sz="half" idx="2"/>
            <p:extLst/>
          </p:nvPr>
        </p:nvGraphicFramePr>
        <p:xfrm>
          <a:off x="6477000" y="1447800"/>
          <a:ext cx="4038600" cy="3224925"/>
        </p:xfrm>
        <a:graphic>
          <a:graphicData uri="http://schemas.openxmlformats.org/drawingml/2006/table">
            <a:tbl>
              <a:tblPr firstRow="1" firstCol="1" bandRow="1"/>
              <a:tblGrid>
                <a:gridCol w="1009650"/>
                <a:gridCol w="1009650"/>
                <a:gridCol w="1009650"/>
                <a:gridCol w="1009650"/>
              </a:tblGrid>
              <a:tr h="351028">
                <a:tc>
                  <a:txBody>
                    <a:bodyPr/>
                    <a:lstStyle/>
                    <a:p>
                      <a:pPr marL="0" marR="0">
                        <a:lnSpc>
                          <a:spcPct val="115000"/>
                        </a:lnSpc>
                        <a:spcBef>
                          <a:spcPts val="0"/>
                        </a:spcBef>
                        <a:spcAft>
                          <a:spcPts val="0"/>
                        </a:spcAft>
                      </a:pPr>
                      <a:r>
                        <a:rPr lang="en-US" sz="1200" dirty="0">
                          <a:effectLst/>
                          <a:latin typeface="Times New Roman"/>
                          <a:ea typeface="Times New Roman"/>
                          <a:cs typeface="Times New Roman"/>
                        </a:rPr>
                        <a:t>Calories</a:t>
                      </a:r>
                      <a:endParaRPr lang="en-US" sz="1200" dirty="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41</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Sodium</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0 mg</a:t>
                      </a:r>
                      <a:endParaRPr lang="en-US" sz="1200">
                        <a:effectLst/>
                        <a:latin typeface="Calibri"/>
                        <a:ea typeface="Calibri"/>
                        <a:cs typeface="Times New Roman"/>
                      </a:endParaRPr>
                    </a:p>
                  </a:txBody>
                  <a:tcPr marL="4674" marR="4674" marT="4674" marB="4674" anchor="ctr">
                    <a:lnL>
                      <a:noFill/>
                    </a:lnL>
                    <a:lnR>
                      <a:noFill/>
                    </a:lnR>
                    <a:lnT>
                      <a:noFill/>
                    </a:lnT>
                    <a:lnB>
                      <a:noFill/>
                    </a:lnB>
                  </a:tcPr>
                </a:tc>
              </a:tr>
              <a:tr h="351028">
                <a:tc>
                  <a:txBody>
                    <a:bodyPr/>
                    <a:lstStyle/>
                    <a:p>
                      <a:pPr marL="0" marR="0">
                        <a:lnSpc>
                          <a:spcPct val="115000"/>
                        </a:lnSpc>
                        <a:spcBef>
                          <a:spcPts val="0"/>
                        </a:spcBef>
                        <a:spcAft>
                          <a:spcPts val="0"/>
                        </a:spcAft>
                      </a:pPr>
                      <a:r>
                        <a:rPr lang="en-US" sz="1200">
                          <a:effectLst/>
                          <a:latin typeface="Times New Roman"/>
                          <a:ea typeface="Times New Roman"/>
                          <a:cs typeface="Times New Roman"/>
                        </a:rPr>
                        <a:t>Total Fat</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0 g</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Potassium</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0 mg</a:t>
                      </a:r>
                      <a:endParaRPr lang="en-US" sz="1200">
                        <a:effectLst/>
                        <a:latin typeface="Calibri"/>
                        <a:ea typeface="Calibri"/>
                        <a:cs typeface="Times New Roman"/>
                      </a:endParaRPr>
                    </a:p>
                  </a:txBody>
                  <a:tcPr marL="4674" marR="4674" marT="4674" marB="4674" anchor="ctr">
                    <a:lnL>
                      <a:noFill/>
                    </a:lnL>
                    <a:lnR>
                      <a:noFill/>
                    </a:lnR>
                    <a:lnT>
                      <a:noFill/>
                    </a:lnT>
                    <a:lnB>
                      <a:noFill/>
                    </a:lnB>
                  </a:tcPr>
                </a:tc>
              </a:tr>
              <a:tr h="351028">
                <a:tc>
                  <a:txBody>
                    <a:bodyPr/>
                    <a:lstStyle/>
                    <a:p>
                      <a:pPr marL="0" marR="0">
                        <a:lnSpc>
                          <a:spcPct val="115000"/>
                        </a:lnSpc>
                        <a:spcBef>
                          <a:spcPts val="0"/>
                        </a:spcBef>
                        <a:spcAft>
                          <a:spcPts val="0"/>
                        </a:spcAft>
                      </a:pPr>
                      <a:r>
                        <a:rPr lang="en-US" sz="1200">
                          <a:effectLst/>
                          <a:latin typeface="Times New Roman"/>
                          <a:ea typeface="Times New Roman"/>
                          <a:cs typeface="Times New Roman"/>
                        </a:rPr>
                        <a:t>Saturated</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0 g</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Total Carbs</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0 g</a:t>
                      </a:r>
                      <a:endParaRPr lang="en-US" sz="1200">
                        <a:effectLst/>
                        <a:latin typeface="Calibri"/>
                        <a:ea typeface="Calibri"/>
                        <a:cs typeface="Times New Roman"/>
                      </a:endParaRPr>
                    </a:p>
                  </a:txBody>
                  <a:tcPr marL="4674" marR="4674" marT="4674" marB="4674" anchor="ctr">
                    <a:lnL>
                      <a:noFill/>
                    </a:lnL>
                    <a:lnR>
                      <a:noFill/>
                    </a:lnR>
                    <a:lnT>
                      <a:noFill/>
                    </a:lnT>
                    <a:lnB>
                      <a:noFill/>
                    </a:lnB>
                  </a:tcPr>
                </a:tc>
              </a:tr>
              <a:tr h="351028">
                <a:tc>
                  <a:txBody>
                    <a:bodyPr/>
                    <a:lstStyle/>
                    <a:p>
                      <a:pPr marL="0" marR="0">
                        <a:lnSpc>
                          <a:spcPct val="115000"/>
                        </a:lnSpc>
                        <a:spcBef>
                          <a:spcPts val="0"/>
                        </a:spcBef>
                        <a:spcAft>
                          <a:spcPts val="0"/>
                        </a:spcAft>
                      </a:pPr>
                      <a:r>
                        <a:rPr lang="en-US" sz="1200">
                          <a:effectLst/>
                          <a:latin typeface="Times New Roman"/>
                          <a:ea typeface="Times New Roman"/>
                          <a:cs typeface="Times New Roman"/>
                        </a:rPr>
                        <a:t>Polyunsaturated</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0 g</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Dietary Fiber</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0 g</a:t>
                      </a:r>
                      <a:endParaRPr lang="en-US" sz="1200">
                        <a:effectLst/>
                        <a:latin typeface="Calibri"/>
                        <a:ea typeface="Calibri"/>
                        <a:cs typeface="Times New Roman"/>
                      </a:endParaRPr>
                    </a:p>
                  </a:txBody>
                  <a:tcPr marL="4674" marR="4674" marT="4674" marB="4674" anchor="ctr">
                    <a:lnL>
                      <a:noFill/>
                    </a:lnL>
                    <a:lnR>
                      <a:noFill/>
                    </a:lnR>
                    <a:lnT>
                      <a:noFill/>
                    </a:lnT>
                    <a:lnB>
                      <a:noFill/>
                    </a:lnB>
                  </a:tcPr>
                </a:tc>
              </a:tr>
              <a:tr h="351028">
                <a:tc>
                  <a:txBody>
                    <a:bodyPr/>
                    <a:lstStyle/>
                    <a:p>
                      <a:pPr marL="0" marR="0">
                        <a:lnSpc>
                          <a:spcPct val="115000"/>
                        </a:lnSpc>
                        <a:spcBef>
                          <a:spcPts val="0"/>
                        </a:spcBef>
                        <a:spcAft>
                          <a:spcPts val="0"/>
                        </a:spcAft>
                      </a:pPr>
                      <a:r>
                        <a:rPr lang="en-US" sz="1200">
                          <a:effectLst/>
                          <a:latin typeface="Times New Roman"/>
                          <a:ea typeface="Times New Roman"/>
                          <a:cs typeface="Times New Roman"/>
                        </a:rPr>
                        <a:t>Monounsaturated</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0 g</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Sugars</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6 g</a:t>
                      </a:r>
                      <a:endParaRPr lang="en-US" sz="1200">
                        <a:effectLst/>
                        <a:latin typeface="Calibri"/>
                        <a:ea typeface="Calibri"/>
                        <a:cs typeface="Times New Roman"/>
                      </a:endParaRPr>
                    </a:p>
                  </a:txBody>
                  <a:tcPr marL="4674" marR="4674" marT="4674" marB="4674" anchor="ctr">
                    <a:lnL>
                      <a:noFill/>
                    </a:lnL>
                    <a:lnR>
                      <a:noFill/>
                    </a:lnR>
                    <a:lnT>
                      <a:noFill/>
                    </a:lnT>
                    <a:lnB>
                      <a:noFill/>
                    </a:lnB>
                  </a:tcPr>
                </a:tc>
              </a:tr>
              <a:tr h="351028">
                <a:tc>
                  <a:txBody>
                    <a:bodyPr/>
                    <a:lstStyle/>
                    <a:p>
                      <a:pPr marL="0" marR="0">
                        <a:lnSpc>
                          <a:spcPct val="115000"/>
                        </a:lnSpc>
                        <a:spcBef>
                          <a:spcPts val="0"/>
                        </a:spcBef>
                        <a:spcAft>
                          <a:spcPts val="0"/>
                        </a:spcAft>
                      </a:pPr>
                      <a:r>
                        <a:rPr lang="en-US" sz="1200" dirty="0">
                          <a:effectLst/>
                          <a:latin typeface="Times New Roman"/>
                          <a:ea typeface="Times New Roman"/>
                          <a:cs typeface="Times New Roman"/>
                        </a:rPr>
                        <a:t>Trans</a:t>
                      </a:r>
                      <a:endParaRPr lang="en-US" sz="1200" dirty="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dirty="0">
                          <a:effectLst/>
                          <a:latin typeface="Times New Roman"/>
                          <a:ea typeface="Times New Roman"/>
                          <a:cs typeface="Times New Roman"/>
                        </a:rPr>
                        <a:t>0 g</a:t>
                      </a:r>
                      <a:endParaRPr lang="en-US" sz="1200" dirty="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Protein</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0 g</a:t>
                      </a:r>
                      <a:endParaRPr lang="en-US" sz="1200">
                        <a:effectLst/>
                        <a:latin typeface="Calibri"/>
                        <a:ea typeface="Calibri"/>
                        <a:cs typeface="Times New Roman"/>
                      </a:endParaRPr>
                    </a:p>
                  </a:txBody>
                  <a:tcPr marL="4674" marR="4674" marT="4674" marB="4674" anchor="ctr">
                    <a:lnL>
                      <a:noFill/>
                    </a:lnL>
                    <a:lnR>
                      <a:noFill/>
                    </a:lnR>
                    <a:lnT>
                      <a:noFill/>
                    </a:lnT>
                    <a:lnB>
                      <a:noFill/>
                    </a:lnB>
                  </a:tcPr>
                </a:tc>
              </a:tr>
              <a:tr h="351028">
                <a:tc>
                  <a:txBody>
                    <a:bodyPr/>
                    <a:lstStyle/>
                    <a:p>
                      <a:pPr marL="0" marR="0">
                        <a:lnSpc>
                          <a:spcPct val="115000"/>
                        </a:lnSpc>
                        <a:spcBef>
                          <a:spcPts val="0"/>
                        </a:spcBef>
                        <a:spcAft>
                          <a:spcPts val="0"/>
                        </a:spcAft>
                      </a:pPr>
                      <a:r>
                        <a:rPr lang="en-US" sz="1200">
                          <a:effectLst/>
                          <a:latin typeface="Times New Roman"/>
                          <a:ea typeface="Times New Roman"/>
                          <a:cs typeface="Times New Roman"/>
                        </a:rPr>
                        <a:t>Cholesterol</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dirty="0">
                          <a:effectLst/>
                          <a:latin typeface="Times New Roman"/>
                          <a:ea typeface="Times New Roman"/>
                          <a:cs typeface="Times New Roman"/>
                        </a:rPr>
                        <a:t>0 mg</a:t>
                      </a:r>
                      <a:endParaRPr lang="en-US" sz="1200" dirty="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dirty="0">
                          <a:effectLst/>
                          <a:latin typeface="Times New Roman"/>
                          <a:ea typeface="Times New Roman"/>
                          <a:cs typeface="Times New Roman"/>
                        </a:rPr>
                        <a:t> </a:t>
                      </a:r>
                      <a:endParaRPr lang="en-US" sz="1200" dirty="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 </a:t>
                      </a:r>
                      <a:endParaRPr lang="en-US" sz="1200">
                        <a:effectLst/>
                        <a:latin typeface="Calibri"/>
                        <a:ea typeface="Calibri"/>
                        <a:cs typeface="Times New Roman"/>
                      </a:endParaRPr>
                    </a:p>
                  </a:txBody>
                  <a:tcPr marL="4674" marR="4674" marT="4674" marB="4674" anchor="ctr">
                    <a:lnL>
                      <a:noFill/>
                    </a:lnL>
                    <a:lnR>
                      <a:noFill/>
                    </a:lnR>
                    <a:lnT>
                      <a:noFill/>
                    </a:lnT>
                    <a:lnB>
                      <a:noFill/>
                    </a:lnB>
                  </a:tcPr>
                </a:tc>
              </a:tr>
              <a:tr h="351028">
                <a:tc>
                  <a:txBody>
                    <a:bodyPr/>
                    <a:lstStyle/>
                    <a:p>
                      <a:pPr marL="0" marR="0">
                        <a:lnSpc>
                          <a:spcPct val="115000"/>
                        </a:lnSpc>
                        <a:spcBef>
                          <a:spcPts val="0"/>
                        </a:spcBef>
                        <a:spcAft>
                          <a:spcPts val="0"/>
                        </a:spcAft>
                      </a:pPr>
                      <a:r>
                        <a:rPr lang="en-US" sz="1200">
                          <a:effectLst/>
                          <a:latin typeface="Times New Roman"/>
                          <a:ea typeface="Times New Roman"/>
                          <a:cs typeface="Times New Roman"/>
                        </a:rPr>
                        <a:t>Vitamin A</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0%</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Calcium</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0%</a:t>
                      </a:r>
                      <a:endParaRPr lang="en-US" sz="1200">
                        <a:effectLst/>
                        <a:latin typeface="Calibri"/>
                        <a:ea typeface="Calibri"/>
                        <a:cs typeface="Times New Roman"/>
                      </a:endParaRPr>
                    </a:p>
                  </a:txBody>
                  <a:tcPr marL="4674" marR="4674" marT="4674" marB="4674" anchor="ctr">
                    <a:lnL>
                      <a:noFill/>
                    </a:lnL>
                    <a:lnR>
                      <a:noFill/>
                    </a:lnR>
                    <a:lnT>
                      <a:noFill/>
                    </a:lnT>
                    <a:lnB>
                      <a:noFill/>
                    </a:lnB>
                  </a:tcPr>
                </a:tc>
              </a:tr>
              <a:tr h="351028">
                <a:tc>
                  <a:txBody>
                    <a:bodyPr/>
                    <a:lstStyle/>
                    <a:p>
                      <a:pPr marL="0" marR="0">
                        <a:lnSpc>
                          <a:spcPct val="115000"/>
                        </a:lnSpc>
                        <a:spcBef>
                          <a:spcPts val="0"/>
                        </a:spcBef>
                        <a:spcAft>
                          <a:spcPts val="0"/>
                        </a:spcAft>
                      </a:pPr>
                      <a:r>
                        <a:rPr lang="en-US" sz="1200">
                          <a:effectLst/>
                          <a:latin typeface="Times New Roman"/>
                          <a:ea typeface="Times New Roman"/>
                          <a:cs typeface="Times New Roman"/>
                        </a:rPr>
                        <a:t>Vitamin C</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0%</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a:effectLst/>
                          <a:latin typeface="Times New Roman"/>
                          <a:ea typeface="Times New Roman"/>
                          <a:cs typeface="Times New Roman"/>
                        </a:rPr>
                        <a:t>Iron</a:t>
                      </a:r>
                      <a:endParaRPr lang="en-US" sz="1200">
                        <a:effectLst/>
                        <a:latin typeface="Calibri"/>
                        <a:ea typeface="Calibri"/>
                        <a:cs typeface="Times New Roman"/>
                      </a:endParaRPr>
                    </a:p>
                  </a:txBody>
                  <a:tcPr marL="4674" marR="4674" marT="4674" marB="4674" anchor="ctr">
                    <a:lnL>
                      <a:noFill/>
                    </a:lnL>
                    <a:lnR>
                      <a:noFill/>
                    </a:lnR>
                    <a:lnT>
                      <a:noFill/>
                    </a:lnT>
                    <a:lnB>
                      <a:noFill/>
                    </a:lnB>
                  </a:tcPr>
                </a:tc>
                <a:tc>
                  <a:txBody>
                    <a:bodyPr/>
                    <a:lstStyle/>
                    <a:p>
                      <a:pPr marL="0" marR="0">
                        <a:lnSpc>
                          <a:spcPct val="115000"/>
                        </a:lnSpc>
                        <a:spcBef>
                          <a:spcPts val="0"/>
                        </a:spcBef>
                        <a:spcAft>
                          <a:spcPts val="0"/>
                        </a:spcAft>
                      </a:pPr>
                      <a:r>
                        <a:rPr lang="en-US" sz="1200" dirty="0">
                          <a:effectLst/>
                          <a:latin typeface="Times New Roman"/>
                          <a:ea typeface="Times New Roman"/>
                          <a:cs typeface="Times New Roman"/>
                        </a:rPr>
                        <a:t>0%</a:t>
                      </a:r>
                      <a:endParaRPr lang="en-US" sz="1200" dirty="0">
                        <a:effectLst/>
                        <a:latin typeface="Calibri"/>
                        <a:ea typeface="Calibri"/>
                        <a:cs typeface="Times New Roman"/>
                      </a:endParaRPr>
                    </a:p>
                  </a:txBody>
                  <a:tcPr marL="4674" marR="4674" marT="4674" marB="4674" anchor="ctr">
                    <a:lnL>
                      <a:noFill/>
                    </a:lnL>
                    <a:lnR>
                      <a:noFill/>
                    </a:lnR>
                    <a:lnT>
                      <a:noFill/>
                    </a:lnT>
                    <a:lnB>
                      <a:noFill/>
                    </a:lnB>
                  </a:tcPr>
                </a:tc>
              </a:tr>
            </a:tbl>
          </a:graphicData>
        </a:graphic>
      </p:graphicFrame>
      <p:sp>
        <p:nvSpPr>
          <p:cNvPr id="6" name="Rectangle 5"/>
          <p:cNvSpPr/>
          <p:nvPr/>
        </p:nvSpPr>
        <p:spPr>
          <a:xfrm>
            <a:off x="6324601" y="914400"/>
            <a:ext cx="1691489" cy="369332"/>
          </a:xfrm>
          <a:prstGeom prst="rect">
            <a:avLst/>
          </a:prstGeom>
        </p:spPr>
        <p:txBody>
          <a:bodyPr wrap="none">
            <a:spAutoFit/>
          </a:bodyPr>
          <a:lstStyle/>
          <a:p>
            <a:r>
              <a:rPr lang="en-US" b="1" dirty="0"/>
              <a:t>Nutrition Facts</a:t>
            </a:r>
            <a:endParaRPr lang="en-US" dirty="0"/>
          </a:p>
        </p:txBody>
      </p:sp>
      <p:sp>
        <p:nvSpPr>
          <p:cNvPr id="7" name="Rectangle 6"/>
          <p:cNvSpPr/>
          <p:nvPr/>
        </p:nvSpPr>
        <p:spPr>
          <a:xfrm>
            <a:off x="6324600" y="4800601"/>
            <a:ext cx="4572000" cy="461665"/>
          </a:xfrm>
          <a:prstGeom prst="rect">
            <a:avLst/>
          </a:prstGeom>
        </p:spPr>
        <p:txBody>
          <a:bodyPr>
            <a:spAutoFit/>
          </a:bodyPr>
          <a:lstStyle/>
          <a:p>
            <a:r>
              <a:rPr lang="en-US" sz="1200" dirty="0"/>
              <a:t>*Percent Daily Values are based on a 2000 calorie diet. Your daily values may be higher or lower depending on your calorie needs.</a:t>
            </a:r>
          </a:p>
        </p:txBody>
      </p:sp>
      <p:sp>
        <p:nvSpPr>
          <p:cNvPr id="8" name="Title 1"/>
          <p:cNvSpPr>
            <a:spLocks noGrp="1"/>
          </p:cNvSpPr>
          <p:nvPr>
            <p:ph type="title"/>
          </p:nvPr>
        </p:nvSpPr>
        <p:spPr>
          <a:xfrm>
            <a:off x="3750869" y="7315"/>
            <a:ext cx="5791200" cy="639762"/>
          </a:xfrm>
        </p:spPr>
        <p:txBody>
          <a:bodyPr>
            <a:normAutofit/>
          </a:bodyPr>
          <a:lstStyle/>
          <a:p>
            <a:r>
              <a:rPr lang="en-US" sz="3200" b="1" dirty="0">
                <a:solidFill>
                  <a:srgbClr val="FC6CEB"/>
                </a:solidFill>
              </a:rPr>
              <a:t>Recipe &amp; Nutrition</a:t>
            </a:r>
            <a:endParaRPr lang="en-US" sz="3200" b="1" dirty="0">
              <a:solidFill>
                <a:srgbClr val="FC6CEB"/>
              </a:solidFill>
            </a:endParaRPr>
          </a:p>
        </p:txBody>
      </p:sp>
    </p:spTree>
    <p:extLst>
      <p:ext uri="{BB962C8B-B14F-4D97-AF65-F5344CB8AC3E}">
        <p14:creationId xmlns:p14="http://schemas.microsoft.com/office/powerpoint/2010/main" val="237257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4897" y="0"/>
            <a:ext cx="8230235" cy="730962"/>
          </a:xfrm>
        </p:spPr>
        <p:txBody>
          <a:bodyPr/>
          <a:lstStyle/>
          <a:p>
            <a:r>
              <a:rPr lang="en-US" sz="4400" b="1" dirty="0" smtClean="0">
                <a:solidFill>
                  <a:srgbClr val="FC6CEB"/>
                </a:solidFill>
              </a:rPr>
              <a:t>           Carry </a:t>
            </a:r>
            <a:r>
              <a:rPr lang="en-US" sz="4400" b="1" dirty="0" smtClean="0">
                <a:solidFill>
                  <a:srgbClr val="FC6CEB"/>
                </a:solidFill>
              </a:rPr>
              <a:t>Fresh Designs</a:t>
            </a:r>
            <a:endParaRPr lang="en-US" sz="4400" b="1" dirty="0">
              <a:solidFill>
                <a:srgbClr val="FC6CEB"/>
              </a:solidFill>
            </a:endParaRPr>
          </a:p>
        </p:txBody>
      </p:sp>
      <p:pic>
        <p:nvPicPr>
          <p:cNvPr id="9" name="Picture 1" descr="/var/mobile/Applications/B9005850-4EB7-4D0F-BBC1-619DC5F3DE95/tmp/etemp1/fImage242646141986.png"/>
          <p:cNvPicPr>
            <a:picLocks noChangeAspect="1"/>
          </p:cNvPicPr>
          <p:nvPr/>
        </p:nvPicPr>
        <p:blipFill>
          <a:blip r:embed="rId2" cstate="print"/>
          <a:stretch>
            <a:fillRect/>
          </a:stretch>
        </p:blipFill>
        <p:spPr>
          <a:xfrm>
            <a:off x="397459" y="1557020"/>
            <a:ext cx="3387725" cy="4903470"/>
          </a:xfrm>
          <a:prstGeom prst="rect">
            <a:avLst/>
          </a:prstGeom>
          <a:noFill/>
        </p:spPr>
      </p:pic>
      <p:pic>
        <p:nvPicPr>
          <p:cNvPr id="10" name="Picture 2" descr="/var/mobile/Applications/B9005850-4EB7-4D0F-BBC1-619DC5F3DE95/tmp/etemp1/fImage2102851423678.png"/>
          <p:cNvPicPr>
            <a:picLocks noChangeAspect="1"/>
          </p:cNvPicPr>
          <p:nvPr/>
        </p:nvPicPr>
        <p:blipFill>
          <a:blip r:embed="rId3" cstate="print"/>
          <a:stretch>
            <a:fillRect/>
          </a:stretch>
        </p:blipFill>
        <p:spPr>
          <a:xfrm>
            <a:off x="4616386" y="1557020"/>
            <a:ext cx="3147035" cy="4903470"/>
          </a:xfrm>
          <a:prstGeom prst="rect">
            <a:avLst/>
          </a:prstGeom>
          <a:noFill/>
        </p:spPr>
      </p:pic>
      <p:pic>
        <p:nvPicPr>
          <p:cNvPr id="11" name="Picture 3" descr="/var/mobile/Applications/B9005850-4EB7-4D0F-BBC1-619DC5F3DE95/tmp/etemp1/fImage2633681434504.png"/>
          <p:cNvPicPr>
            <a:picLocks noChangeAspect="1"/>
          </p:cNvPicPr>
          <p:nvPr/>
        </p:nvPicPr>
        <p:blipFill>
          <a:blip r:embed="rId4" cstate="print"/>
          <a:stretch>
            <a:fillRect/>
          </a:stretch>
        </p:blipFill>
        <p:spPr>
          <a:xfrm>
            <a:off x="8594624" y="1557020"/>
            <a:ext cx="3233624" cy="4903470"/>
          </a:xfrm>
          <a:prstGeom prst="rect">
            <a:avLst/>
          </a:prstGeom>
          <a:noFill/>
        </p:spPr>
      </p:pic>
    </p:spTree>
    <p:extLst>
      <p:ext uri="{BB962C8B-B14F-4D97-AF65-F5344CB8AC3E}">
        <p14:creationId xmlns:p14="http://schemas.microsoft.com/office/powerpoint/2010/main" val="1169303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3231" y="0"/>
            <a:ext cx="7798003" cy="704089"/>
          </a:xfrm>
        </p:spPr>
        <p:txBody>
          <a:bodyPr>
            <a:normAutofit/>
          </a:bodyPr>
          <a:lstStyle/>
          <a:p>
            <a:r>
              <a:rPr lang="en-US" sz="4400" b="1" dirty="0" smtClean="0">
                <a:solidFill>
                  <a:srgbClr val="FC6CEB"/>
                </a:solidFill>
              </a:rPr>
              <a:t>                  Box </a:t>
            </a:r>
            <a:r>
              <a:rPr lang="en-US" sz="4400" b="1" dirty="0">
                <a:solidFill>
                  <a:srgbClr val="FC6CEB"/>
                </a:solidFill>
              </a:rPr>
              <a:t>Designs</a:t>
            </a:r>
            <a:endParaRPr lang="en-US" sz="4400" b="1" dirty="0">
              <a:solidFill>
                <a:srgbClr val="FC6CEB"/>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64319" y="806197"/>
            <a:ext cx="9041588" cy="3575608"/>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4319" y="4082797"/>
            <a:ext cx="9041588" cy="2743200"/>
          </a:xfrm>
          <a:prstGeom prst="rect">
            <a:avLst/>
          </a:prstGeom>
        </p:spPr>
      </p:pic>
    </p:spTree>
    <p:extLst>
      <p:ext uri="{BB962C8B-B14F-4D97-AF65-F5344CB8AC3E}">
        <p14:creationId xmlns:p14="http://schemas.microsoft.com/office/powerpoint/2010/main" val="1557107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ChangeArrowheads="1"/>
          </p:cNvSpPr>
          <p:nvPr>
            <p:ph type="title"/>
          </p:nvPr>
        </p:nvSpPr>
        <p:spPr>
          <a:xfrm>
            <a:off x="1936116" y="1"/>
            <a:ext cx="8230235" cy="1136015"/>
          </a:xfrm>
          <a:prstGeom prst="rect">
            <a:avLst/>
          </a:prstGeom>
        </p:spPr>
        <p:txBody>
          <a:bodyPr vert="horz" wrap="square" lIns="91440" tIns="45720" rIns="91440" bIns="45720" rtlCol="0" anchor="ctr">
            <a:normAutofit/>
          </a:bodyPr>
          <a:lstStyle/>
          <a:p>
            <a:pPr algn="ctr">
              <a:lnSpc>
                <a:spcPct val="100000"/>
              </a:lnSpc>
              <a:spcBef>
                <a:spcPts val="0"/>
              </a:spcBef>
            </a:pPr>
            <a:r>
              <a:rPr lang="en-US" altLang="ko-KR" sz="6000" b="1" dirty="0">
                <a:solidFill>
                  <a:srgbClr val="073DD9"/>
                </a:solidFill>
                <a:latin typeface="Calibri" charset="0"/>
              </a:rPr>
              <a:t>Mister P</a:t>
            </a:r>
            <a:endParaRPr lang="ko-KR" altLang="en-US" sz="6000" b="1" dirty="0">
              <a:solidFill>
                <a:srgbClr val="073DD9"/>
              </a:solidFill>
              <a:latin typeface="Calibri" charset="0"/>
            </a:endParaRPr>
          </a:p>
        </p:txBody>
      </p:sp>
      <p:sp>
        <p:nvSpPr>
          <p:cNvPr id="4" name="Content Placeholder 3"/>
          <p:cNvSpPr>
            <a:spLocks noGrp="1" noChangeArrowheads="1"/>
          </p:cNvSpPr>
          <p:nvPr>
            <p:ph/>
          </p:nvPr>
        </p:nvSpPr>
        <p:spPr>
          <a:xfrm>
            <a:off x="6172201" y="1600201"/>
            <a:ext cx="4039235" cy="4526915"/>
          </a:xfrm>
          <a:prstGeom prst="rect">
            <a:avLst/>
          </a:prstGeom>
        </p:spPr>
        <p:txBody>
          <a:bodyPr vert="horz" wrap="square" lIns="91440" tIns="45720" rIns="91440" bIns="45720" rtlCol="0" anchor="t">
            <a:normAutofit/>
          </a:bodyPr>
          <a:lstStyle/>
          <a:p>
            <a:pPr>
              <a:lnSpc>
                <a:spcPct val="100000"/>
              </a:lnSpc>
              <a:spcBef>
                <a:spcPts val="0"/>
              </a:spcBef>
            </a:pPr>
            <a:r>
              <a:rPr lang="en-US" altLang="ko-KR" sz="2800" dirty="0">
                <a:solidFill>
                  <a:schemeClr val="tx1"/>
                </a:solidFill>
                <a:latin typeface="Arial" charset="0"/>
              </a:rPr>
              <a:t>Mister P has been created to bring more awareness to men's prostate cancer</a:t>
            </a:r>
            <a:r>
              <a:rPr lang="en-US" altLang="ko-KR" sz="2800" dirty="0" smtClean="0">
                <a:solidFill>
                  <a:schemeClr val="tx1"/>
                </a:solidFill>
                <a:latin typeface="Arial" charset="0"/>
              </a:rPr>
              <a:t>...He will collaborate with Lady O Pink in the fight against cancers…</a:t>
            </a:r>
            <a:endParaRPr lang="ko-KR" altLang="en-US" sz="2800" dirty="0">
              <a:solidFill>
                <a:schemeClr val="tx1"/>
              </a:solidFill>
              <a:latin typeface="Arial"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056" y="1064156"/>
            <a:ext cx="4576877" cy="5691434"/>
          </a:xfrm>
          <a:prstGeom prst="rect">
            <a:avLst/>
          </a:prstGeom>
        </p:spPr>
      </p:pic>
    </p:spTree>
    <p:extLst>
      <p:ext uri="{BB962C8B-B14F-4D97-AF65-F5344CB8AC3E}">
        <p14:creationId xmlns:p14="http://schemas.microsoft.com/office/powerpoint/2010/main" val="297550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744674" y="0"/>
            <a:ext cx="8230235" cy="114363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r>
              <a:rPr lang="en-US" sz="4400" b="1" dirty="0" smtClean="0">
                <a:solidFill>
                  <a:srgbClr val="FC6CEB"/>
                </a:solidFill>
              </a:rPr>
              <a:t>              PINK </a:t>
            </a:r>
            <a:r>
              <a:rPr lang="en-US" sz="4400" b="1" dirty="0" err="1" smtClean="0">
                <a:solidFill>
                  <a:srgbClr val="FC6CEB"/>
                </a:solidFill>
              </a:rPr>
              <a:t>PINK</a:t>
            </a:r>
            <a:r>
              <a:rPr lang="en-US" sz="4400" b="1" dirty="0" smtClean="0">
                <a:solidFill>
                  <a:srgbClr val="FC6CEB"/>
                </a:solidFill>
              </a:rPr>
              <a:t> </a:t>
            </a:r>
            <a:r>
              <a:rPr lang="en-US" sz="4400" b="1" dirty="0" err="1" smtClean="0">
                <a:solidFill>
                  <a:srgbClr val="FC6CEB"/>
                </a:solidFill>
              </a:rPr>
              <a:t>PINK</a:t>
            </a:r>
            <a:r>
              <a:rPr lang="en-US" sz="4400" b="1" dirty="0" smtClean="0">
                <a:solidFill>
                  <a:srgbClr val="FC6CEB"/>
                </a:solidFill>
              </a:rPr>
              <a:t> </a:t>
            </a:r>
            <a:endParaRPr lang="en-US" sz="4400" b="1" dirty="0">
              <a:solidFill>
                <a:srgbClr val="FC6CEB"/>
              </a:solidFill>
            </a:endParaRPr>
          </a:p>
        </p:txBody>
      </p:sp>
      <p:pic>
        <p:nvPicPr>
          <p:cNvPr id="7" name="Picture 6" descr="Pink Onio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36191"/>
            <a:ext cx="5076749" cy="5321809"/>
          </a:xfrm>
          <a:prstGeom prst="rect">
            <a:avLst/>
          </a:prstGeom>
          <a:noFill/>
          <a:ln>
            <a:noFill/>
          </a:ln>
        </p:spPr>
      </p:pic>
      <p:sp>
        <p:nvSpPr>
          <p:cNvPr id="9" name="Content Placeholder 8"/>
          <p:cNvSpPr>
            <a:spLocks noGrp="1"/>
          </p:cNvSpPr>
          <p:nvPr>
            <p:ph idx="1"/>
          </p:nvPr>
        </p:nvSpPr>
        <p:spPr>
          <a:xfrm>
            <a:off x="7730338" y="1536191"/>
            <a:ext cx="4461662" cy="5321808"/>
          </a:xfrm>
        </p:spPr>
        <p:txBody>
          <a:bodyPr/>
          <a:lstStyle/>
          <a:p>
            <a:r>
              <a:rPr lang="en-US" sz="2800" dirty="0" smtClean="0"/>
              <a:t>These popular </a:t>
            </a:r>
            <a:r>
              <a:rPr lang="en-US" sz="2800" dirty="0"/>
              <a:t>and well-esteemed gourmet onions, used by many </a:t>
            </a:r>
            <a:r>
              <a:rPr lang="en-US" sz="2800" dirty="0" smtClean="0"/>
              <a:t>of Northwestern </a:t>
            </a:r>
            <a:r>
              <a:rPr lang="en-US" sz="2800" dirty="0"/>
              <a:t>Europe’s top chefs and restaurants, are finally about to make their way to supermarkets in the US and Canada.</a:t>
            </a:r>
          </a:p>
          <a:p>
            <a:r>
              <a:rPr lang="en-US" sz="2800" b="1" dirty="0">
                <a:solidFill>
                  <a:srgbClr val="FC6CEB"/>
                </a:solidFill>
              </a:rPr>
              <a:t>Lady O Pink Onions </a:t>
            </a:r>
            <a:r>
              <a:rPr lang="en-US" sz="2800" dirty="0"/>
              <a:t>have an amazing subtle and mild sweet flavor that will melt in your mouth…leaving you “</a:t>
            </a:r>
            <a:r>
              <a:rPr lang="en-US" sz="2800" b="1" dirty="0">
                <a:solidFill>
                  <a:srgbClr val="FC6CEB"/>
                </a:solidFill>
              </a:rPr>
              <a:t>Tickled Pink</a:t>
            </a:r>
            <a:r>
              <a:rPr lang="en-US" sz="2800" dirty="0"/>
              <a:t>.”  </a:t>
            </a:r>
          </a:p>
          <a:p>
            <a:endParaRPr lang="en-US" dirty="0"/>
          </a:p>
        </p:txBody>
      </p:sp>
    </p:spTree>
    <p:extLst>
      <p:ext uri="{BB962C8B-B14F-4D97-AF65-F5344CB8AC3E}">
        <p14:creationId xmlns:p14="http://schemas.microsoft.com/office/powerpoint/2010/main" val="405482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128724" y="263347"/>
            <a:ext cx="7198156" cy="90708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sz="4400" b="1" dirty="0" smtClean="0">
                <a:solidFill>
                  <a:srgbClr val="FC6CEB"/>
                </a:solidFill>
              </a:rPr>
              <a:t>         Lady O Pink Onion</a:t>
            </a:r>
            <a:r>
              <a:rPr lang="en-US" sz="4400" dirty="0" smtClean="0"/>
              <a:t>?</a:t>
            </a:r>
            <a:endParaRPr lang="en-US" sz="4400" dirty="0"/>
          </a:p>
        </p:txBody>
      </p:sp>
      <p:sp>
        <p:nvSpPr>
          <p:cNvPr id="8" name="Rectangle 7"/>
          <p:cNvSpPr/>
          <p:nvPr/>
        </p:nvSpPr>
        <p:spPr>
          <a:xfrm>
            <a:off x="833933" y="1536193"/>
            <a:ext cx="10511942" cy="4832092"/>
          </a:xfrm>
          <a:prstGeom prst="rect">
            <a:avLst/>
          </a:prstGeom>
        </p:spPr>
        <p:txBody>
          <a:bodyPr wrap="square">
            <a:spAutoFit/>
          </a:bodyPr>
          <a:lstStyle/>
          <a:p>
            <a:pPr algn="ctr"/>
            <a:r>
              <a:rPr lang="en-US" altLang="ko-KR" sz="2800" dirty="0">
                <a:latin typeface="Calibri" charset="0"/>
              </a:rPr>
              <a:t> </a:t>
            </a:r>
            <a:r>
              <a:rPr lang="en-US" altLang="ko-KR" sz="2800" b="1" dirty="0">
                <a:solidFill>
                  <a:srgbClr val="FC6CEB"/>
                </a:solidFill>
                <a:latin typeface="Calibri" charset="0"/>
              </a:rPr>
              <a:t>LADY O PINK </a:t>
            </a:r>
            <a:r>
              <a:rPr lang="en-US" altLang="ko-KR" sz="2800" dirty="0">
                <a:latin typeface="Calibri" charset="0"/>
              </a:rPr>
              <a:t>is a variety of onion, originating from the century old fields of </a:t>
            </a:r>
            <a:r>
              <a:rPr lang="en-US" altLang="ko-KR" sz="2800" dirty="0" err="1">
                <a:latin typeface="Calibri" charset="0"/>
              </a:rPr>
              <a:t>Roscoff</a:t>
            </a:r>
            <a:r>
              <a:rPr lang="en-US" altLang="ko-KR" sz="2800" dirty="0">
                <a:latin typeface="Calibri" charset="0"/>
              </a:rPr>
              <a:t> in North West France on the Brittany coast. These crisp and mildly </a:t>
            </a:r>
            <a:r>
              <a:rPr lang="en-US" altLang="ko-KR" sz="2800" b="1" dirty="0">
                <a:solidFill>
                  <a:srgbClr val="FC6CEB"/>
                </a:solidFill>
                <a:latin typeface="Calibri" charset="0"/>
              </a:rPr>
              <a:t>pink onions </a:t>
            </a:r>
            <a:r>
              <a:rPr lang="en-US" altLang="ko-KR" sz="2800" dirty="0">
                <a:latin typeface="Calibri" charset="0"/>
              </a:rPr>
              <a:t>were originally brought over by a Monk returning from Lisbon, Portugal in the 17th century. It wasn’t until the 19th century that the onions crossed the English Channel and their popularity began. They were transported by onion dealers called “Johnnies",  who delivered them by hand on bicycles. These </a:t>
            </a:r>
            <a:r>
              <a:rPr lang="en-US" altLang="ko-KR" sz="2800" b="1" dirty="0">
                <a:solidFill>
                  <a:srgbClr val="FC6CEB"/>
                </a:solidFill>
                <a:latin typeface="Calibri" charset="0"/>
              </a:rPr>
              <a:t>pink onions </a:t>
            </a:r>
            <a:r>
              <a:rPr lang="en-US" altLang="ko-KR" sz="2800" dirty="0">
                <a:latin typeface="Calibri" charset="0"/>
              </a:rPr>
              <a:t>became very popular with the sailors there not only because they contain high amounts of vitamin C and other nutrients, but also because of their extended shelf life. They were kept for months in the ship storage bins.  </a:t>
            </a:r>
            <a:endParaRPr lang="en-US" sz="2800" dirty="0"/>
          </a:p>
        </p:txBody>
      </p:sp>
    </p:spTree>
    <p:extLst>
      <p:ext uri="{BB962C8B-B14F-4D97-AF65-F5344CB8AC3E}">
        <p14:creationId xmlns:p14="http://schemas.microsoft.com/office/powerpoint/2010/main" val="2717401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1348435" y="124359"/>
            <a:ext cx="2470099" cy="980973"/>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en-US" sz="4400" b="1" dirty="0" smtClean="0">
                <a:solidFill>
                  <a:srgbClr val="FC6CEB"/>
                </a:solidFill>
              </a:rPr>
              <a:t>  TASTE?</a:t>
            </a:r>
            <a:endParaRPr lang="en-US" sz="4400" b="1" dirty="0">
              <a:solidFill>
                <a:srgbClr val="FC6CEB"/>
              </a:solidFill>
            </a:endParaRPr>
          </a:p>
        </p:txBody>
      </p:sp>
      <p:pic>
        <p:nvPicPr>
          <p:cNvPr id="14" name="Picture 1" descr="/var/mobile/Applications/B9005850-4EB7-4D0F-BBC1-619DC5F3DE95/tmp/etemp1/image7.png"/>
          <p:cNvPicPr>
            <a:picLocks noChangeAspect="1"/>
          </p:cNvPicPr>
          <p:nvPr/>
        </p:nvPicPr>
        <p:blipFill>
          <a:blip r:embed="rId2"/>
          <a:srcRect/>
          <a:stretch>
            <a:fillRect/>
          </a:stretch>
        </p:blipFill>
        <p:spPr>
          <a:xfrm>
            <a:off x="6621451" y="856615"/>
            <a:ext cx="4516120" cy="5171440"/>
          </a:xfrm>
          <a:prstGeom prst="rect">
            <a:avLst/>
          </a:prstGeom>
          <a:noFill/>
        </p:spPr>
      </p:pic>
      <p:sp>
        <p:nvSpPr>
          <p:cNvPr id="15" name="Title 1"/>
          <p:cNvSpPr txBox="1">
            <a:spLocks/>
          </p:cNvSpPr>
          <p:nvPr/>
        </p:nvSpPr>
        <p:spPr>
          <a:xfrm>
            <a:off x="400481" y="1105332"/>
            <a:ext cx="4648200" cy="5334000"/>
          </a:xfrm>
          <a:prstGeom prst="rect">
            <a:avLst/>
          </a:prstGeom>
        </p:spPr>
        <p:txBody>
          <a:bodyPr vert="horz" wrap="square" lIns="91440" tIns="45720" rIns="91440" bIns="45720" rtlCol="0" anchor="t">
            <a:normAutofit/>
          </a:bodyPr>
          <a:lstStyle>
            <a:lvl1pPr marL="0" indent="0" algn="ctr" defTabSz="914400" rtl="0" eaLnBrk="1" latinLnBrk="0" hangingPunct="1">
              <a:lnSpc>
                <a:spcPct val="90000"/>
              </a:lnSpc>
              <a:spcBef>
                <a:spcPts val="1800"/>
              </a:spcBef>
              <a:buFont typeface="Arial" panose="020B0604020202020204" pitchFamily="34" charset="0"/>
              <a:buNone/>
              <a:defRPr sz="2400" kern="1200">
                <a:solidFill>
                  <a:schemeClr val="bg1"/>
                </a:solidFill>
                <a:latin typeface="+mn-lt"/>
                <a:ea typeface="+mn-ea"/>
                <a:cs typeface="+mn-cs"/>
              </a:defRPr>
            </a:lvl1pPr>
            <a:lvl2pPr marL="457200" indent="0" algn="l" defTabSz="914400" rtl="0" eaLnBrk="1" latinLnBrk="0" hangingPunct="1">
              <a:lnSpc>
                <a:spcPct val="90000"/>
              </a:lnSpc>
              <a:spcBef>
                <a:spcPts val="8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8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8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8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8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8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8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800"/>
              </a:spcBef>
              <a:buFont typeface="Arial" panose="020B0604020202020204" pitchFamily="34" charset="0"/>
              <a:buNone/>
              <a:defRPr sz="2000" kern="1200">
                <a:solidFill>
                  <a:schemeClr val="tx1"/>
                </a:solidFill>
                <a:latin typeface="+mn-lt"/>
                <a:ea typeface="+mn-ea"/>
                <a:cs typeface="+mn-cs"/>
              </a:defRPr>
            </a:lvl9pPr>
          </a:lstStyle>
          <a:p>
            <a:pPr>
              <a:lnSpc>
                <a:spcPct val="100000"/>
              </a:lnSpc>
              <a:spcBef>
                <a:spcPts val="0"/>
              </a:spcBef>
              <a:buFontTx/>
              <a:buNone/>
            </a:pPr>
            <a:r>
              <a:rPr lang="en-US" altLang="ko-KR" dirty="0" smtClean="0">
                <a:solidFill>
                  <a:schemeClr val="tx1"/>
                </a:solidFill>
                <a:latin typeface="Calibri" charset="0"/>
              </a:rPr>
              <a:t>Culinary experts today in Western Europe state that the delicate taste of the </a:t>
            </a:r>
            <a:r>
              <a:rPr lang="en-US" altLang="ko-KR" b="1" dirty="0" smtClean="0">
                <a:solidFill>
                  <a:srgbClr val="FC6CEB"/>
                </a:solidFill>
                <a:latin typeface="Calibri" charset="0"/>
              </a:rPr>
              <a:t>pink onion</a:t>
            </a:r>
            <a:r>
              <a:rPr lang="en-US" altLang="ko-KR" dirty="0" smtClean="0">
                <a:solidFill>
                  <a:srgbClr val="FC6CEB"/>
                </a:solidFill>
                <a:latin typeface="Calibri" charset="0"/>
              </a:rPr>
              <a:t> </a:t>
            </a:r>
            <a:r>
              <a:rPr lang="en-US" altLang="ko-KR" dirty="0" smtClean="0">
                <a:solidFill>
                  <a:schemeClr val="tx1"/>
                </a:solidFill>
                <a:latin typeface="Calibri" charset="0"/>
              </a:rPr>
              <a:t>is more refined than that of the red onion.  They are wonderful diced, cooked in butter and add a perfect flavor to many soups.  French chefs love them for their mild yet faintly pungent flavor and often use them raw in sandwiches and salads.  The skins of these </a:t>
            </a:r>
            <a:r>
              <a:rPr lang="en-US" altLang="ko-KR" b="1" dirty="0" smtClean="0">
                <a:solidFill>
                  <a:srgbClr val="FC6CEB"/>
                </a:solidFill>
                <a:latin typeface="Calibri" charset="0"/>
              </a:rPr>
              <a:t>pink onions </a:t>
            </a:r>
            <a:r>
              <a:rPr lang="en-US" altLang="ko-KR" dirty="0" smtClean="0">
                <a:solidFill>
                  <a:schemeClr val="tx1"/>
                </a:solidFill>
                <a:latin typeface="Calibri" charset="0"/>
              </a:rPr>
              <a:t>are exceptionally thick,  which helps keep their full flavor intact for extended periods.</a:t>
            </a:r>
            <a:endParaRPr lang="ko-KR" altLang="en-US" dirty="0" smtClean="0">
              <a:solidFill>
                <a:schemeClr val="tx1"/>
              </a:solidFill>
              <a:latin typeface="Calibri" charset="0"/>
            </a:endParaRPr>
          </a:p>
        </p:txBody>
      </p:sp>
    </p:spTree>
    <p:extLst>
      <p:ext uri="{BB962C8B-B14F-4D97-AF65-F5344CB8AC3E}">
        <p14:creationId xmlns:p14="http://schemas.microsoft.com/office/powerpoint/2010/main" val="1887922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2088489" y="282270"/>
            <a:ext cx="8230235" cy="1143635"/>
          </a:xfrm>
        </p:spPr>
        <p:txBody>
          <a:bodyPr/>
          <a:lstStyle/>
          <a:p>
            <a:r>
              <a:rPr lang="en-US" sz="4800" b="1" dirty="0" smtClean="0">
                <a:solidFill>
                  <a:srgbClr val="FC6CEB"/>
                </a:solidFill>
              </a:rPr>
              <a:t>        POWER </a:t>
            </a:r>
            <a:r>
              <a:rPr lang="en-US" sz="4800" b="1" dirty="0" smtClean="0">
                <a:solidFill>
                  <a:srgbClr val="FC6CEB"/>
                </a:solidFill>
              </a:rPr>
              <a:t>OF PINK </a:t>
            </a:r>
            <a:endParaRPr lang="en-US" sz="4800" b="1" dirty="0">
              <a:solidFill>
                <a:srgbClr val="FC6CEB"/>
              </a:solidFill>
            </a:endParaRPr>
          </a:p>
        </p:txBody>
      </p:sp>
      <p:pic>
        <p:nvPicPr>
          <p:cNvPr id="9" name="Picture 1" descr="/var/mobile/Applications/B9005850-4EB7-4D0F-BBC1-619DC5F3DE95/tmp/etemp1/fImage5732801456388.png"/>
          <p:cNvPicPr>
            <a:picLocks noChangeAspect="1"/>
          </p:cNvPicPr>
          <p:nvPr/>
        </p:nvPicPr>
        <p:blipFill>
          <a:blip r:embed="rId2" cstate="print"/>
          <a:stretch>
            <a:fillRect/>
          </a:stretch>
        </p:blipFill>
        <p:spPr>
          <a:xfrm rot="5400000">
            <a:off x="-417500" y="2862252"/>
            <a:ext cx="4413250" cy="3578250"/>
          </a:xfrm>
          <a:prstGeom prst="rect">
            <a:avLst/>
          </a:prstGeom>
          <a:noFill/>
        </p:spPr>
      </p:pic>
      <p:sp>
        <p:nvSpPr>
          <p:cNvPr id="10" name="Content Placeholder 5"/>
          <p:cNvSpPr>
            <a:spLocks noGrp="1" noChangeArrowheads="1"/>
          </p:cNvSpPr>
          <p:nvPr>
            <p:ph sz="quarter"/>
          </p:nvPr>
        </p:nvSpPr>
        <p:spPr>
          <a:xfrm>
            <a:off x="3831832" y="2444751"/>
            <a:ext cx="4042410" cy="4413250"/>
          </a:xfrm>
          <a:prstGeom prst="rect">
            <a:avLst/>
          </a:prstGeom>
        </p:spPr>
        <p:txBody>
          <a:bodyPr wrap="square" lIns="91440" tIns="45720" rIns="91440" bIns="45720" anchor="t">
            <a:normAutofit/>
          </a:bodyPr>
          <a:lstStyle/>
          <a:p>
            <a:pPr algn="ctr" defTabSz="914400">
              <a:lnSpc>
                <a:spcPct val="90000"/>
              </a:lnSpc>
              <a:spcBef>
                <a:spcPts val="0"/>
              </a:spcBef>
              <a:spcAft>
                <a:spcPts val="0"/>
              </a:spcAft>
              <a:buClr>
                <a:srgbClr val="000000"/>
              </a:buClr>
            </a:pPr>
            <a:r>
              <a:rPr lang="en-US" altLang="ko-KR" sz="2400" dirty="0" smtClean="0">
                <a:solidFill>
                  <a:schemeClr val="tx1"/>
                </a:solidFill>
                <a:latin typeface="Calibri" charset="0"/>
              </a:rPr>
              <a:t> </a:t>
            </a:r>
            <a:r>
              <a:rPr lang="en-US" altLang="ko-KR" sz="2400" dirty="0" smtClean="0">
                <a:solidFill>
                  <a:schemeClr val="tx1"/>
                </a:solidFill>
                <a:latin typeface="Calibri" charset="0"/>
              </a:rPr>
              <a:t>What is even better than their amazing onion flavor and extended shelf life,  may be their nutritional benefits.  The </a:t>
            </a:r>
            <a:r>
              <a:rPr lang="en-US" altLang="ko-KR" sz="2400" b="1" dirty="0" smtClean="0">
                <a:solidFill>
                  <a:srgbClr val="FC6CEB"/>
                </a:solidFill>
                <a:latin typeface="Calibri" charset="0"/>
              </a:rPr>
              <a:t>POWER OF PINK</a:t>
            </a:r>
            <a:r>
              <a:rPr lang="en-US" altLang="ko-KR" sz="2400" dirty="0" smtClean="0">
                <a:solidFill>
                  <a:schemeClr val="tx1"/>
                </a:solidFill>
                <a:latin typeface="Calibri" charset="0"/>
              </a:rPr>
              <a:t>, as we like to say, has powerful cancer fighting elements.  It contains anti-oxidants and anti-inflammatory elements, lowers blood pressure and some say even has aphrodisiac qualities.</a:t>
            </a:r>
            <a:endParaRPr lang="ko-KR" altLang="en-US" sz="2400" dirty="0" smtClean="0">
              <a:solidFill>
                <a:schemeClr val="tx1"/>
              </a:solidFill>
              <a:latin typeface="Calibri" charset="0"/>
            </a:endParaRPr>
          </a:p>
        </p:txBody>
      </p:sp>
      <p:pic>
        <p:nvPicPr>
          <p:cNvPr id="11" name="Picture 2" descr="/var/mobile/Applications/B9005850-4EB7-4D0F-BBC1-619DC5F3DE95/tmp/etemp1/image3.jpeg"/>
          <p:cNvPicPr>
            <a:picLocks noChangeAspect="1"/>
          </p:cNvPicPr>
          <p:nvPr/>
        </p:nvPicPr>
        <p:blipFill>
          <a:blip r:embed="rId3"/>
          <a:srcRect/>
          <a:stretch>
            <a:fillRect/>
          </a:stretch>
        </p:blipFill>
        <p:spPr bwMode="auto">
          <a:xfrm>
            <a:off x="8127823" y="2444751"/>
            <a:ext cx="4085413" cy="4413249"/>
          </a:xfrm>
          <a:prstGeom prst="rect">
            <a:avLst/>
          </a:prstGeom>
          <a:noFill/>
        </p:spPr>
      </p:pic>
    </p:spTree>
    <p:extLst>
      <p:ext uri="{BB962C8B-B14F-4D97-AF65-F5344CB8AC3E}">
        <p14:creationId xmlns:p14="http://schemas.microsoft.com/office/powerpoint/2010/main" val="1526923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30235" cy="826060"/>
          </a:xfrm>
        </p:spPr>
        <p:txBody>
          <a:bodyPr/>
          <a:lstStyle/>
          <a:p>
            <a:r>
              <a:rPr lang="en-US" sz="4400" b="1" dirty="0" smtClean="0">
                <a:solidFill>
                  <a:srgbClr val="FC6CEB"/>
                </a:solidFill>
              </a:rPr>
              <a:t>       ROYAL </a:t>
            </a:r>
            <a:r>
              <a:rPr lang="en-US" sz="4400" b="1" dirty="0" smtClean="0">
                <a:solidFill>
                  <a:srgbClr val="FC6CEB"/>
                </a:solidFill>
              </a:rPr>
              <a:t>ONION BALL </a:t>
            </a:r>
            <a:endParaRPr lang="en-US" sz="4400" b="1" dirty="0">
              <a:solidFill>
                <a:srgbClr val="FC6CEB"/>
              </a:solidFill>
            </a:endParaRPr>
          </a:p>
        </p:txBody>
      </p:sp>
      <p:sp>
        <p:nvSpPr>
          <p:cNvPr id="3" name="Text Placeholder 2"/>
          <p:cNvSpPr>
            <a:spLocks noGrp="1"/>
          </p:cNvSpPr>
          <p:nvPr>
            <p:ph type="body" idx="1"/>
          </p:nvPr>
        </p:nvSpPr>
        <p:spPr>
          <a:xfrm>
            <a:off x="371703" y="1114908"/>
            <a:ext cx="4041140" cy="640080"/>
          </a:xfrm>
        </p:spPr>
        <p:txBody>
          <a:bodyPr/>
          <a:lstStyle/>
          <a:p>
            <a:pPr algn="ctr"/>
            <a:r>
              <a:rPr lang="en-US" dirty="0" smtClean="0"/>
              <a:t>FEATURING </a:t>
            </a:r>
            <a:endParaRPr lang="en-US" dirty="0"/>
          </a:p>
        </p:txBody>
      </p:sp>
      <p:sp>
        <p:nvSpPr>
          <p:cNvPr id="5" name="Text Placeholder 4"/>
          <p:cNvSpPr>
            <a:spLocks noGrp="1"/>
          </p:cNvSpPr>
          <p:nvPr>
            <p:ph type="body" sz="quarter" idx="3"/>
          </p:nvPr>
        </p:nvSpPr>
        <p:spPr>
          <a:xfrm>
            <a:off x="7397979" y="1114908"/>
            <a:ext cx="4042410" cy="640080"/>
          </a:xfrm>
        </p:spPr>
        <p:txBody>
          <a:bodyPr/>
          <a:lstStyle/>
          <a:p>
            <a:pPr algn="ctr"/>
            <a:r>
              <a:rPr lang="en-US" dirty="0" smtClean="0"/>
              <a:t>INCLUDING</a:t>
            </a:r>
            <a:endParaRPr lang="en-US" dirty="0"/>
          </a:p>
        </p:txBody>
      </p:sp>
      <p:sp>
        <p:nvSpPr>
          <p:cNvPr id="6" name="Content Placeholder 5"/>
          <p:cNvSpPr>
            <a:spLocks noGrp="1"/>
          </p:cNvSpPr>
          <p:nvPr>
            <p:ph sz="quarter" idx="4"/>
          </p:nvPr>
        </p:nvSpPr>
        <p:spPr>
          <a:xfrm>
            <a:off x="7398614" y="2392609"/>
            <a:ext cx="4041775" cy="3951288"/>
          </a:xfrm>
        </p:spPr>
        <p:txBody>
          <a:bodyPr>
            <a:normAutofit/>
          </a:bodyPr>
          <a:lstStyle/>
          <a:p>
            <a:pPr>
              <a:buNone/>
            </a:pPr>
            <a:r>
              <a:rPr lang="en-US" sz="2400" dirty="0" smtClean="0"/>
              <a:t>     Join us along side </a:t>
            </a:r>
            <a:r>
              <a:rPr lang="en-US" sz="2400" dirty="0" smtClean="0">
                <a:solidFill>
                  <a:srgbClr val="FC6CEB"/>
                </a:solidFill>
              </a:rPr>
              <a:t>Lady O Pink </a:t>
            </a:r>
            <a:r>
              <a:rPr lang="en-US" sz="2400" dirty="0" smtClean="0"/>
              <a:t>to support the battle of breast cancer at our annual Royal Onion Ball. There will be an extravagant  5 course dinner, followed by a silent auction and contest awards. Later, there will be a ballroom floor and music to show off your ballroom, swinging, salsa skills. </a:t>
            </a:r>
            <a:endParaRPr lang="en-US" sz="2400" dirty="0"/>
          </a:p>
        </p:txBody>
      </p:sp>
      <p:pic>
        <p:nvPicPr>
          <p:cNvPr id="10" name="Picture 1" descr="/var/mobile/Applications/B9005850-4EB7-4D0F-BBC1-619DC5F3DE95/tmp/etemp1/image8.jpeg"/>
          <p:cNvPicPr>
            <a:picLocks noGrp="1" noChangeAspect="1"/>
          </p:cNvPicPr>
          <p:nvPr>
            <p:ph/>
          </p:nvPr>
        </p:nvPicPr>
        <p:blipFill>
          <a:blip r:embed="rId2" cstate="print"/>
          <a:srcRect/>
          <a:stretch>
            <a:fillRect/>
          </a:stretch>
        </p:blipFill>
        <p:spPr>
          <a:xfrm>
            <a:off x="371703" y="2043836"/>
            <a:ext cx="4648835" cy="4648835"/>
          </a:xfrm>
          <a:prstGeom prst="rect">
            <a:avLst/>
          </a:prstGeom>
          <a:noFill/>
        </p:spPr>
      </p:pic>
    </p:spTree>
    <p:extLst>
      <p:ext uri="{BB962C8B-B14F-4D97-AF65-F5344CB8AC3E}">
        <p14:creationId xmlns:p14="http://schemas.microsoft.com/office/powerpoint/2010/main" val="809268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1327" y="0"/>
            <a:ext cx="3000450" cy="986994"/>
          </a:xfrm>
        </p:spPr>
        <p:txBody>
          <a:bodyPr/>
          <a:lstStyle/>
          <a:p>
            <a:r>
              <a:rPr lang="en-US" sz="4400" b="1" dirty="0" smtClean="0">
                <a:solidFill>
                  <a:srgbClr val="FC6CEB"/>
                </a:solidFill>
              </a:rPr>
              <a:t> MISSION</a:t>
            </a:r>
            <a:endParaRPr lang="en-US" sz="4400" b="1" dirty="0">
              <a:solidFill>
                <a:srgbClr val="FC6CEB"/>
              </a:solidFill>
            </a:endParaRPr>
          </a:p>
        </p:txBody>
      </p:sp>
      <p:sp>
        <p:nvSpPr>
          <p:cNvPr id="3" name="Content Placeholder 2"/>
          <p:cNvSpPr>
            <a:spLocks noGrp="1"/>
          </p:cNvSpPr>
          <p:nvPr>
            <p:ph idx="1"/>
          </p:nvPr>
        </p:nvSpPr>
        <p:spPr>
          <a:xfrm>
            <a:off x="3964940" y="1534365"/>
            <a:ext cx="8227060" cy="4537251"/>
          </a:xfrm>
        </p:spPr>
        <p:txBody>
          <a:bodyPr vert="horz" wrap="square" lIns="91440" tIns="45720" rIns="91440" bIns="45720" rtlCol="0" anchor="t">
            <a:normAutofit/>
          </a:bodyPr>
          <a:lstStyle/>
          <a:p>
            <a:pPr marL="342900" indent="-342900">
              <a:spcBef>
                <a:spcPts val="0"/>
              </a:spcBef>
              <a:buClr>
                <a:srgbClr val="000000"/>
              </a:buClr>
              <a:buFont typeface="Arial"/>
              <a:buChar char="•"/>
            </a:pPr>
            <a:r>
              <a:rPr lang="en-US" altLang="ko-KR" sz="2400" dirty="0">
                <a:latin typeface="Calibri" charset="0"/>
              </a:rPr>
              <a:t>Our mission for this project is to not only bring </a:t>
            </a:r>
            <a:r>
              <a:rPr lang="en-US" altLang="ko-KR" sz="2400" dirty="0">
                <a:solidFill>
                  <a:srgbClr val="FC6CEB"/>
                </a:solidFill>
                <a:latin typeface="Calibri" charset="0"/>
              </a:rPr>
              <a:t>pink onions </a:t>
            </a:r>
            <a:r>
              <a:rPr lang="en-US" altLang="ko-KR" sz="2400" dirty="0">
                <a:latin typeface="Calibri" charset="0"/>
              </a:rPr>
              <a:t>into North American stores, but also bring more awareness of breast cancer, all other cancers and rare diseases. These </a:t>
            </a:r>
            <a:r>
              <a:rPr lang="en-US" altLang="ko-KR" sz="2400" dirty="0">
                <a:solidFill>
                  <a:srgbClr val="FC6CEB"/>
                </a:solidFill>
                <a:latin typeface="Calibri" charset="0"/>
              </a:rPr>
              <a:t>pink onions </a:t>
            </a:r>
            <a:r>
              <a:rPr lang="en-US" altLang="ko-KR" sz="2400" dirty="0">
                <a:latin typeface="Calibri" charset="0"/>
              </a:rPr>
              <a:t>have cancer fighting nutrients, so what better way to bring awareness than by selling these beautiful and tasty </a:t>
            </a:r>
            <a:r>
              <a:rPr lang="en-US" altLang="ko-KR" sz="2400" dirty="0">
                <a:solidFill>
                  <a:srgbClr val="FC6CEB"/>
                </a:solidFill>
                <a:latin typeface="Calibri" charset="0"/>
              </a:rPr>
              <a:t>pink onions</a:t>
            </a:r>
            <a:r>
              <a:rPr lang="en-US" altLang="ko-KR" sz="2400" dirty="0">
                <a:latin typeface="Calibri" charset="0"/>
              </a:rPr>
              <a:t>. </a:t>
            </a:r>
            <a:endParaRPr lang="ko-KR" altLang="en-US" sz="2400" dirty="0">
              <a:latin typeface="Calibri" charset="0"/>
            </a:endParaRPr>
          </a:p>
          <a:p>
            <a:pPr marL="342900" indent="-342900">
              <a:spcBef>
                <a:spcPts val="500"/>
              </a:spcBef>
              <a:buClr>
                <a:srgbClr val="000000"/>
              </a:buClr>
              <a:buFont typeface="Arial"/>
              <a:buChar char="•"/>
            </a:pPr>
            <a:r>
              <a:rPr lang="en-US" altLang="ko-KR" sz="2400" dirty="0">
                <a:latin typeface="Calibri" charset="0"/>
              </a:rPr>
              <a:t>Along side breast cancer awareness, year round we will have the ability to use the </a:t>
            </a:r>
            <a:r>
              <a:rPr lang="en-US" altLang="ko-KR" sz="2400" dirty="0">
                <a:solidFill>
                  <a:srgbClr val="FC6CEB"/>
                </a:solidFill>
                <a:latin typeface="Calibri" charset="0"/>
              </a:rPr>
              <a:t>Lady O Pink </a:t>
            </a:r>
            <a:r>
              <a:rPr lang="en-US" altLang="ko-KR" sz="2400" dirty="0">
                <a:latin typeface="Calibri" charset="0"/>
              </a:rPr>
              <a:t>character to send a message to our people with tips on how to achieve a healthy lifestyle. Her weekly blog with bring new and modern ways to live a healthy, functional life; whether you are an entrepreneur, stay at home mom, doctor, farmer, etc, she will have tips that suit every person and family...</a:t>
            </a:r>
            <a:endParaRPr lang="ko-KR" altLang="en-US" sz="2400" dirty="0">
              <a:latin typeface="Calibri" charset="0"/>
            </a:endParaRPr>
          </a:p>
        </p:txBody>
      </p:sp>
      <p:pic>
        <p:nvPicPr>
          <p:cNvPr id="4" name="Picture 7" descr="/var/mobile/Applications/B9005850-4EB7-4D0F-BBC1-619DC5F3DE95/tmp/etemp1/image6.png"/>
          <p:cNvPicPr>
            <a:picLocks noChangeAspect="1"/>
          </p:cNvPicPr>
          <p:nvPr/>
        </p:nvPicPr>
        <p:blipFill>
          <a:blip r:embed="rId2"/>
          <a:srcRect/>
          <a:stretch>
            <a:fillRect/>
          </a:stretch>
        </p:blipFill>
        <p:spPr>
          <a:xfrm rot="5400000">
            <a:off x="-599975" y="2289429"/>
            <a:ext cx="5224880" cy="3714751"/>
          </a:xfrm>
          <a:prstGeom prst="rect">
            <a:avLst/>
          </a:prstGeom>
          <a:noFill/>
        </p:spPr>
      </p:pic>
    </p:spTree>
    <p:extLst>
      <p:ext uri="{BB962C8B-B14F-4D97-AF65-F5344CB8AC3E}">
        <p14:creationId xmlns:p14="http://schemas.microsoft.com/office/powerpoint/2010/main" val="1808458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1406" y="0"/>
            <a:ext cx="9601200" cy="919886"/>
          </a:xfrm>
        </p:spPr>
        <p:txBody>
          <a:bodyPr/>
          <a:lstStyle/>
          <a:p>
            <a:r>
              <a:rPr lang="en-US" sz="4400" b="1" dirty="0" smtClean="0">
                <a:solidFill>
                  <a:srgbClr val="FC6CEB"/>
                </a:solidFill>
              </a:rPr>
              <a:t>         ENDLESS </a:t>
            </a:r>
            <a:r>
              <a:rPr lang="en-US" sz="4400" b="1" dirty="0" smtClean="0">
                <a:solidFill>
                  <a:srgbClr val="FC6CEB"/>
                </a:solidFill>
              </a:rPr>
              <a:t>POSSIBILITIES </a:t>
            </a:r>
            <a:endParaRPr lang="en-US" sz="4400" b="1" dirty="0">
              <a:solidFill>
                <a:srgbClr val="FC6CEB"/>
              </a:solidFill>
            </a:endParaRPr>
          </a:p>
        </p:txBody>
      </p:sp>
      <p:sp>
        <p:nvSpPr>
          <p:cNvPr id="5" name="Text Placeholder 4"/>
          <p:cNvSpPr>
            <a:spLocks noGrp="1"/>
          </p:cNvSpPr>
          <p:nvPr>
            <p:ph type="body" sz="quarter" idx="3"/>
          </p:nvPr>
        </p:nvSpPr>
        <p:spPr>
          <a:xfrm>
            <a:off x="7924737" y="1371600"/>
            <a:ext cx="4041775" cy="639762"/>
          </a:xfrm>
        </p:spPr>
        <p:txBody>
          <a:bodyPr/>
          <a:lstStyle/>
          <a:p>
            <a:r>
              <a:rPr lang="en-US" dirty="0" smtClean="0"/>
              <a:t>Names Trademarked </a:t>
            </a:r>
            <a:endParaRPr lang="en-US" dirty="0"/>
          </a:p>
        </p:txBody>
      </p:sp>
      <p:pic>
        <p:nvPicPr>
          <p:cNvPr id="11" name="Picture 2" descr="C:\Users\rsc\Favorites\Downloads\designcrowd_32188_4484656_680859_vector\Lady O Pink 2\Lady O Pink 2.png"/>
          <p:cNvPicPr>
            <a:picLocks noGrp="1" noChangeAspect="1" noChangeArrowheads="1"/>
          </p:cNvPicPr>
          <p:nvPr>
            <p:ph sz="half" idx="2"/>
          </p:nvPr>
        </p:nvPicPr>
        <p:blipFill>
          <a:blip r:embed="rId2" cstate="print"/>
          <a:srcRect/>
          <a:stretch>
            <a:fillRect/>
          </a:stretch>
        </p:blipFill>
        <p:spPr bwMode="auto">
          <a:xfrm>
            <a:off x="1371601" y="1501285"/>
            <a:ext cx="4674413" cy="4628973"/>
          </a:xfrm>
          <a:prstGeom prst="rect">
            <a:avLst/>
          </a:prstGeom>
          <a:noFill/>
        </p:spPr>
      </p:pic>
      <p:sp>
        <p:nvSpPr>
          <p:cNvPr id="8" name="Content Placeholder 5"/>
          <p:cNvSpPr txBox="1">
            <a:spLocks/>
          </p:cNvSpPr>
          <p:nvPr/>
        </p:nvSpPr>
        <p:spPr>
          <a:xfrm>
            <a:off x="7924737" y="2011362"/>
            <a:ext cx="4041775" cy="4724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Lady O Pink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Pink O Lady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Pink Lady O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Pink Onion Lady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Lady Pink</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Pink Lady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Lady O Pink Onion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Pink Onion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Onion Pink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Lady Onion Pink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Rose </a:t>
            </a:r>
            <a:r>
              <a:rPr kumimoji="0" lang="en-US" sz="1800" b="0" i="0" u="none" strike="noStrike" kern="1200" cap="none" spc="0" normalizeH="0" baseline="0" noProof="0" dirty="0" err="1" smtClean="0">
                <a:ln>
                  <a:noFill/>
                </a:ln>
                <a:solidFill>
                  <a:sysClr val="windowText" lastClr="000000"/>
                </a:solidFill>
                <a:effectLst/>
                <a:uLnTx/>
                <a:uFillTx/>
                <a:latin typeface="Calibri"/>
                <a:ea typeface="+mn-ea"/>
                <a:cs typeface="+mn-cs"/>
              </a:rPr>
              <a:t>Oignon</a:t>
            </a: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 Lady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Lady </a:t>
            </a:r>
            <a:r>
              <a:rPr kumimoji="0" lang="en-US" sz="1800" b="0" i="0" u="none" strike="noStrike" kern="1200" cap="none" spc="0" normalizeH="0" baseline="0" noProof="0" dirty="0" err="1" smtClean="0">
                <a:ln>
                  <a:noFill/>
                </a:ln>
                <a:solidFill>
                  <a:sysClr val="windowText" lastClr="000000"/>
                </a:solidFill>
                <a:effectLst/>
                <a:uLnTx/>
                <a:uFillTx/>
                <a:latin typeface="Calibri"/>
                <a:ea typeface="+mn-ea"/>
                <a:cs typeface="+mn-cs"/>
              </a:rPr>
              <a:t>Oignon</a:t>
            </a: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 Rose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Lady O Rose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Royal Onion Ball</a:t>
            </a:r>
            <a:endParaRPr kumimoji="0" lang="en-US" sz="1800" b="0" i="0" u="none" strike="noStrike" kern="1200" cap="none" spc="0" normalizeH="0" baseline="0" noProof="0" dirty="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38208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843077"/>
          </a:xfrm>
        </p:spPr>
        <p:txBody>
          <a:bodyPr/>
          <a:lstStyle/>
          <a:p>
            <a:r>
              <a:rPr lang="en-US" sz="4400" b="1" dirty="0" smtClean="0">
                <a:solidFill>
                  <a:srgbClr val="FC6CEB"/>
                </a:solidFill>
              </a:rPr>
              <a:t>            MONEY </a:t>
            </a:r>
            <a:r>
              <a:rPr lang="en-US" sz="4400" b="1" dirty="0" smtClean="0">
                <a:solidFill>
                  <a:srgbClr val="FC6CEB"/>
                </a:solidFill>
              </a:rPr>
              <a:t>MAKER</a:t>
            </a:r>
            <a:endParaRPr lang="en-US" sz="4400" b="1" dirty="0">
              <a:solidFill>
                <a:srgbClr val="FC6CEB"/>
              </a:solidFill>
            </a:endParaRPr>
          </a:p>
        </p:txBody>
      </p:sp>
      <p:sp>
        <p:nvSpPr>
          <p:cNvPr id="3" name="Content Placeholder 2"/>
          <p:cNvSpPr>
            <a:spLocks noGrp="1"/>
          </p:cNvSpPr>
          <p:nvPr>
            <p:ph idx="1"/>
          </p:nvPr>
        </p:nvSpPr>
        <p:spPr>
          <a:xfrm>
            <a:off x="0" y="1690422"/>
            <a:ext cx="6503213" cy="5167578"/>
          </a:xfrm>
        </p:spPr>
        <p:txBody>
          <a:bodyPr>
            <a:normAutofit fontScale="85000" lnSpcReduction="10000"/>
          </a:bodyPr>
          <a:lstStyle/>
          <a:p>
            <a:r>
              <a:rPr lang="en-US" sz="2400" dirty="0"/>
              <a:t>Just breast cancer promotion? </a:t>
            </a:r>
          </a:p>
          <a:p>
            <a:r>
              <a:rPr lang="en-US" sz="2400" dirty="0"/>
              <a:t>NO!</a:t>
            </a:r>
          </a:p>
          <a:p>
            <a:r>
              <a:rPr lang="en-US" sz="2400" dirty="0"/>
              <a:t>We have 13 trademarked names to work with, which means we can use those names to support all other cancer months.</a:t>
            </a:r>
          </a:p>
          <a:p>
            <a:r>
              <a:rPr lang="en-US" sz="2400" dirty="0"/>
              <a:t>Month to month promotions…Year round </a:t>
            </a:r>
            <a:r>
              <a:rPr lang="en-US" sz="2400" dirty="0">
                <a:solidFill>
                  <a:srgbClr val="FC6CEB"/>
                </a:solidFill>
              </a:rPr>
              <a:t>pink onions</a:t>
            </a:r>
            <a:r>
              <a:rPr lang="en-US" sz="2400" dirty="0"/>
              <a:t>…</a:t>
            </a:r>
          </a:p>
          <a:p>
            <a:r>
              <a:rPr lang="en-US" sz="2400" dirty="0"/>
              <a:t>United Kingdom, Europe, India, Asia, and more already have </a:t>
            </a:r>
            <a:r>
              <a:rPr lang="en-US" sz="2400" dirty="0">
                <a:solidFill>
                  <a:srgbClr val="FC6CEB"/>
                </a:solidFill>
              </a:rPr>
              <a:t>pink onions </a:t>
            </a:r>
            <a:r>
              <a:rPr lang="en-US" sz="2400" dirty="0"/>
              <a:t>flowing into their stores…..Be the first in North America to introduce these magnificent </a:t>
            </a:r>
            <a:r>
              <a:rPr lang="en-US" sz="2400" dirty="0">
                <a:solidFill>
                  <a:srgbClr val="FC6CEB"/>
                </a:solidFill>
              </a:rPr>
              <a:t>pink onions </a:t>
            </a:r>
            <a:r>
              <a:rPr lang="en-US" sz="2400" dirty="0"/>
              <a:t>to our continent. Bring more awareness to our people, not only with new and better tasting product, but pair the product with the reminder of cancer awareness and support. This is the perfect way to bring our people together and fight for something great. </a:t>
            </a:r>
          </a:p>
          <a:p>
            <a:r>
              <a:rPr lang="en-US" sz="2400" dirty="0"/>
              <a:t>The more people we bring together, means more people buying, which means more support for cancer and more money making for you.</a:t>
            </a:r>
          </a:p>
        </p:txBody>
      </p:sp>
      <p:pic>
        <p:nvPicPr>
          <p:cNvPr id="4" name="Picture 6" descr="/var/mobile/Applications/B9005850-4EB7-4D0F-BBC1-619DC5F3DE95/tmp/etemp1/image5.png"/>
          <p:cNvPicPr>
            <a:picLocks noChangeAspect="1"/>
          </p:cNvPicPr>
          <p:nvPr/>
        </p:nvPicPr>
        <p:blipFill>
          <a:blip r:embed="rId2"/>
          <a:srcRect/>
          <a:stretch>
            <a:fillRect/>
          </a:stretch>
        </p:blipFill>
        <p:spPr>
          <a:xfrm>
            <a:off x="7073799" y="1690422"/>
            <a:ext cx="4799965" cy="4315205"/>
          </a:xfrm>
          <a:prstGeom prst="rect">
            <a:avLst/>
          </a:prstGeom>
          <a:noFill/>
        </p:spPr>
      </p:pic>
    </p:spTree>
    <p:extLst>
      <p:ext uri="{BB962C8B-B14F-4D97-AF65-F5344CB8AC3E}">
        <p14:creationId xmlns:p14="http://schemas.microsoft.com/office/powerpoint/2010/main" val="1725902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PINKFLORALBROCADE_16X9">
  <a:themeElements>
    <a:clrScheme name="PinkFloralBrocade">
      <a:dk1>
        <a:srgbClr val="323232"/>
      </a:dk1>
      <a:lt1>
        <a:sysClr val="window" lastClr="FFFFFF"/>
      </a:lt1>
      <a:dk2>
        <a:srgbClr val="000000"/>
      </a:dk2>
      <a:lt2>
        <a:srgbClr val="E8E3E7"/>
      </a:lt2>
      <a:accent1>
        <a:srgbClr val="852367"/>
      </a:accent1>
      <a:accent2>
        <a:srgbClr val="079097"/>
      </a:accent2>
      <a:accent3>
        <a:srgbClr val="D54658"/>
      </a:accent3>
      <a:accent4>
        <a:srgbClr val="EA8B4A"/>
      </a:accent4>
      <a:accent5>
        <a:srgbClr val="E3BB49"/>
      </a:accent5>
      <a:accent6>
        <a:srgbClr val="79AD5F"/>
      </a:accent6>
      <a:hlink>
        <a:srgbClr val="079097"/>
      </a:hlink>
      <a:folHlink>
        <a:srgbClr val="808080"/>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PinkFloralBrocade">
      <a:dk1>
        <a:srgbClr val="323232"/>
      </a:dk1>
      <a:lt1>
        <a:sysClr val="window" lastClr="FFFFFF"/>
      </a:lt1>
      <a:dk2>
        <a:srgbClr val="000000"/>
      </a:dk2>
      <a:lt2>
        <a:srgbClr val="E8E3E7"/>
      </a:lt2>
      <a:accent1>
        <a:srgbClr val="852367"/>
      </a:accent1>
      <a:accent2>
        <a:srgbClr val="079097"/>
      </a:accent2>
      <a:accent3>
        <a:srgbClr val="D54658"/>
      </a:accent3>
      <a:accent4>
        <a:srgbClr val="EA8B4A"/>
      </a:accent4>
      <a:accent5>
        <a:srgbClr val="E3BB49"/>
      </a:accent5>
      <a:accent6>
        <a:srgbClr val="79AD5F"/>
      </a:accent6>
      <a:hlink>
        <a:srgbClr val="079097"/>
      </a:hlink>
      <a:folHlink>
        <a:srgbClr val="808080"/>
      </a:folHlink>
    </a:clrScheme>
    <a:fontScheme name="PinkFloralBrocad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PinkFloralBrocade">
      <a:dk1>
        <a:srgbClr val="323232"/>
      </a:dk1>
      <a:lt1>
        <a:sysClr val="window" lastClr="FFFFFF"/>
      </a:lt1>
      <a:dk2>
        <a:srgbClr val="000000"/>
      </a:dk2>
      <a:lt2>
        <a:srgbClr val="E8E3E7"/>
      </a:lt2>
      <a:accent1>
        <a:srgbClr val="852367"/>
      </a:accent1>
      <a:accent2>
        <a:srgbClr val="079097"/>
      </a:accent2>
      <a:accent3>
        <a:srgbClr val="D54658"/>
      </a:accent3>
      <a:accent4>
        <a:srgbClr val="EA8B4A"/>
      </a:accent4>
      <a:accent5>
        <a:srgbClr val="E3BB49"/>
      </a:accent5>
      <a:accent6>
        <a:srgbClr val="79AD5F"/>
      </a:accent6>
      <a:hlink>
        <a:srgbClr val="079097"/>
      </a:hlink>
      <a:folHlink>
        <a:srgbClr val="808080"/>
      </a:folHlink>
    </a:clrScheme>
    <a:fontScheme name="PinkFloralBrocad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C30D95C-3EF8-44E8-B33B-528BD41806D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Pink floral brocade design presentation (widescreen)</Template>
  <TotalTime>0</TotalTime>
  <Words>1239</Words>
  <Application>Microsoft Office PowerPoint</Application>
  <PresentationFormat>Widescreen</PresentationFormat>
  <Paragraphs>119</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Times New Roman</vt:lpstr>
      <vt:lpstr>PINKFLORALBROCADE_16X9</vt:lpstr>
      <vt:lpstr> Lady O Pink Onion</vt:lpstr>
      <vt:lpstr>PowerPoint Presentation</vt:lpstr>
      <vt:lpstr>PowerPoint Presentation</vt:lpstr>
      <vt:lpstr>PowerPoint Presentation</vt:lpstr>
      <vt:lpstr>        POWER OF PINK </vt:lpstr>
      <vt:lpstr>       ROYAL ONION BALL </vt:lpstr>
      <vt:lpstr> MISSION</vt:lpstr>
      <vt:lpstr>         ENDLESS POSSIBILITIES </vt:lpstr>
      <vt:lpstr>            MONEY MAKER</vt:lpstr>
      <vt:lpstr>                MARKETING </vt:lpstr>
      <vt:lpstr>             Year Round Promotions </vt:lpstr>
      <vt:lpstr>Recipe &amp; Nutrition</vt:lpstr>
      <vt:lpstr>           Carry Fresh Designs</vt:lpstr>
      <vt:lpstr>                  Box Designs</vt:lpstr>
      <vt:lpstr>Mister P</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2014-10-09T18:44:27Z</dcterms:created>
  <dcterms:modified xsi:type="dcterms:W3CDTF">2014-10-09T19:33:49Z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TC034173939991</vt:lpwstr>
  </property>
</Properties>
</file>